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38" r:id="rId2"/>
    <p:sldId id="339" r:id="rId3"/>
    <p:sldId id="313" r:id="rId4"/>
    <p:sldId id="341" r:id="rId5"/>
    <p:sldId id="315" r:id="rId6"/>
    <p:sldId id="279" r:id="rId7"/>
    <p:sldId id="311" r:id="rId8"/>
    <p:sldId id="312" r:id="rId9"/>
    <p:sldId id="276"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361"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 id="375" r:id="rId44"/>
    <p:sldId id="376" r:id="rId45"/>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8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12" autoAdjust="0"/>
    <p:restoredTop sz="90929"/>
  </p:normalViewPr>
  <p:slideViewPr>
    <p:cSldViewPr>
      <p:cViewPr varScale="1">
        <p:scale>
          <a:sx n="80" d="100"/>
          <a:sy n="80" d="100"/>
        </p:scale>
        <p:origin x="-1363"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5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DA35334-9146-46D7-8C64-AD01C07CEA49}" type="slidenum">
              <a:rPr lang="en-US"/>
              <a:pPr>
                <a:defRPr/>
              </a:pPr>
              <a:t>‹#›</a:t>
            </a:fld>
            <a:endParaRPr lang="en-US"/>
          </a:p>
        </p:txBody>
      </p:sp>
    </p:spTree>
    <p:extLst>
      <p:ext uri="{BB962C8B-B14F-4D97-AF65-F5344CB8AC3E}">
        <p14:creationId xmlns:p14="http://schemas.microsoft.com/office/powerpoint/2010/main" val="1596658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50938" y="844550"/>
            <a:ext cx="4595812" cy="3446463"/>
          </a:xfrm>
          <a:solidFill>
            <a:srgbClr val="FFFFFF"/>
          </a:solidFill>
          <a:ln/>
        </p:spPr>
      </p:sp>
      <p:sp>
        <p:nvSpPr>
          <p:cNvPr id="36867" name="Rectangle 3"/>
          <p:cNvSpPr>
            <a:spLocks noGrp="1" noChangeArrowheads="1"/>
          </p:cNvSpPr>
          <p:nvPr>
            <p:ph type="body" idx="1"/>
          </p:nvPr>
        </p:nvSpPr>
        <p:spPr>
          <a:xfrm>
            <a:off x="990600" y="4638675"/>
            <a:ext cx="4951413" cy="3889375"/>
          </a:xfrm>
          <a:solidFill>
            <a:srgbClr val="FFFFFF"/>
          </a:solidFill>
          <a:ln>
            <a:solidFill>
              <a:srgbClr val="000000"/>
            </a:solidFill>
          </a:ln>
        </p:spPr>
        <p:txBody>
          <a:bodyPr lIns="84402" tIns="42200" rIns="84402" bIns="42200"/>
          <a:lstStyle/>
          <a:p>
            <a:pPr>
              <a:lnSpc>
                <a:spcPct val="80000"/>
              </a:lnSpc>
            </a:pPr>
            <a:r>
              <a:rPr lang="en-US" dirty="0" smtClean="0"/>
              <a:t>Examples of why you want low-power solutions.</a:t>
            </a:r>
          </a:p>
          <a:p>
            <a:pPr>
              <a:lnSpc>
                <a:spcPct val="80000"/>
              </a:lnSpc>
            </a:pPr>
            <a:r>
              <a:rPr lang="en-US" dirty="0" smtClean="0"/>
              <a:t>Here are two wristwatches, one from IBM which runs Linux and one from Samsung which is the world’s smallest cellphone. It is voice-controlled and also works as a watch!</a:t>
            </a:r>
          </a:p>
          <a:p>
            <a:pPr>
              <a:lnSpc>
                <a:spcPct val="80000"/>
              </a:lnSpc>
            </a:pPr>
            <a:r>
              <a:rPr lang="en-US" dirty="0" smtClean="0"/>
              <a:t>Here are two prototype devices for helping blind people to see. The upper one is a system which converts visual data into sounds. The special glasses contain a miniature camera and the computer in the backpack convert the visual images into a sound picture which enable the wearer to see in a very useful way. In this example, the lady is able to pinpoint the location of her stick and pick it up purely by interpreting the sound signals she receives.</a:t>
            </a:r>
          </a:p>
          <a:p>
            <a:pPr>
              <a:lnSpc>
                <a:spcPct val="80000"/>
              </a:lnSpc>
            </a:pPr>
            <a:r>
              <a:rPr lang="en-US" dirty="0" smtClean="0"/>
              <a:t>Below is a more sophisticated and altogether more scary system. This one also builds a camera into a special pair of glasses but them feeds the signals directly into an implant in the visual cortex in the brain. I didn’t include the pictures of that bit because they made me a bit queasy!</a:t>
            </a:r>
          </a:p>
          <a:p>
            <a:pPr>
              <a:lnSpc>
                <a:spcPct val="80000"/>
              </a:lnSpc>
            </a:pPr>
            <a:r>
              <a:rPr lang="en-US" dirty="0" smtClean="0"/>
              <a:t>Finally, a research project which is currently going on at MIT in the States to build a complete wearable computing platform, complete with wireless connections, optical sensors and displays and so on. It doesn’t look up to much and you wouldn’t win any fashion awards in it but they do say that it looks very nice when built into a smart blue shirt.</a:t>
            </a:r>
          </a:p>
        </p:txBody>
      </p:sp>
    </p:spTree>
    <p:extLst>
      <p:ext uri="{BB962C8B-B14F-4D97-AF65-F5344CB8AC3E}">
        <p14:creationId xmlns:p14="http://schemas.microsoft.com/office/powerpoint/2010/main" val="2367736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AFE49DBA-83E3-4103-A411-8AC3EB61017F}" type="slidenum">
              <a:rPr lang="en-US" smtClean="0"/>
              <a:pPr/>
              <a:t>18</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13587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AE6CB24-78B9-42EA-84E8-DA9FEEA7F7C4}" type="slidenum">
              <a:rPr lang="en-US" smtClean="0"/>
              <a:pPr/>
              <a:t>19</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25286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741798A2-DAEE-4921-A00B-C1FBFDFE8D19}" type="slidenum">
              <a:rPr lang="en-US" smtClean="0"/>
              <a:pPr/>
              <a:t>20</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40973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4A3B8D9-D58A-4CEC-85F9-4AF97DCD2B22}" type="slidenum">
              <a:rPr lang="en-US" smtClean="0"/>
              <a:pPr/>
              <a:t>22</a:t>
            </a:fld>
            <a:endParaRPr lang="en-US" smtClean="0"/>
          </a:p>
        </p:txBody>
      </p:sp>
      <p:sp>
        <p:nvSpPr>
          <p:cNvPr id="143363" name="Rectangle 2"/>
          <p:cNvSpPr>
            <a:spLocks noGrp="1" noRot="1" noChangeAspect="1" noChangeArrowheads="1" noTextEdit="1"/>
          </p:cNvSpPr>
          <p:nvPr>
            <p:ph type="sldImg"/>
          </p:nvPr>
        </p:nvSpPr>
        <p:spPr>
          <a:xfrm>
            <a:off x="1150938" y="692150"/>
            <a:ext cx="4556125" cy="3416300"/>
          </a:xfrm>
          <a:ln/>
        </p:spPr>
      </p:sp>
      <p:sp>
        <p:nvSpPr>
          <p:cNvPr id="1433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74568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5A253DC1-1DEC-4EE2-BCCA-B53268E74B3E}" type="slidenum">
              <a:rPr lang="en-US" smtClean="0"/>
              <a:pPr/>
              <a:t>23</a:t>
            </a:fld>
            <a:endParaRPr lang="en-US" smtClean="0"/>
          </a:p>
        </p:txBody>
      </p:sp>
      <p:sp>
        <p:nvSpPr>
          <p:cNvPr id="144387" name="Rectangle 2"/>
          <p:cNvSpPr>
            <a:spLocks noGrp="1" noRot="1" noChangeAspect="1" noChangeArrowheads="1" noTextEdit="1"/>
          </p:cNvSpPr>
          <p:nvPr>
            <p:ph type="sldImg"/>
          </p:nvPr>
        </p:nvSpPr>
        <p:spPr>
          <a:xfrm>
            <a:off x="1150938" y="692150"/>
            <a:ext cx="4556125" cy="3416300"/>
          </a:xfrm>
          <a:ln/>
        </p:spPr>
      </p:sp>
      <p:sp>
        <p:nvSpPr>
          <p:cNvPr id="14438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10698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B018F03-9E2F-49D5-88C7-0574B15B6061}" type="slidenum">
              <a:rPr lang="en-US" smtClean="0"/>
              <a:pPr/>
              <a:t>24</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4073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0C5D2A27-94BE-4BE3-A677-2CAE8597CC26}" type="slidenum">
              <a:rPr lang="en-US" smtClean="0"/>
              <a:pPr/>
              <a:t>26</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84573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08F7CF53-F6F9-40B6-961A-7A23FA597414}" type="slidenum">
              <a:rPr lang="en-US" smtClean="0"/>
              <a:pPr/>
              <a:t>27</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40152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noFill/>
          <a:ln/>
        </p:spPr>
        <p:txBody>
          <a:bodyPr/>
          <a:lstStyle/>
          <a:p>
            <a:endParaRPr lang="en-US" smtClean="0"/>
          </a:p>
        </p:txBody>
      </p:sp>
      <p:sp>
        <p:nvSpPr>
          <p:cNvPr id="38915" name="Rectangle 3"/>
          <p:cNvSpPr>
            <a:spLocks noGrp="1" noRot="1" noChangeAspect="1" noChangeArrowheads="1" noTextEdit="1"/>
          </p:cNvSpPr>
          <p:nvPr>
            <p:ph type="sldImg"/>
          </p:nvPr>
        </p:nvSpPr>
        <p:spPr>
          <a:ln/>
        </p:spPr>
      </p:sp>
    </p:spTree>
    <p:extLst>
      <p:ext uri="{BB962C8B-B14F-4D97-AF65-F5344CB8AC3E}">
        <p14:creationId xmlns:p14="http://schemas.microsoft.com/office/powerpoint/2010/main" val="1306109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xfrm>
            <a:off x="517525" y="4341813"/>
            <a:ext cx="5910263" cy="4116387"/>
          </a:xfrm>
          <a:noFill/>
          <a:ln/>
        </p:spPr>
        <p:txBody>
          <a:bodyPr lIns="88287" tIns="43369" rIns="88287" bIns="43369"/>
          <a:lstStyle/>
          <a:p>
            <a:endParaRPr lang="en-AU" smtClean="0"/>
          </a:p>
        </p:txBody>
      </p:sp>
      <p:sp>
        <p:nvSpPr>
          <p:cNvPr id="39939" name="Rectangle 3"/>
          <p:cNvSpPr>
            <a:spLocks noGrp="1" noRot="1" noChangeAspect="1" noChangeArrowheads="1" noTextEdit="1"/>
          </p:cNvSpPr>
          <p:nvPr>
            <p:ph type="sldImg"/>
          </p:nvPr>
        </p:nvSpPr>
        <p:spPr>
          <a:xfrm>
            <a:off x="1155700" y="588963"/>
            <a:ext cx="4552950" cy="3414712"/>
          </a:xfrm>
          <a:ln/>
        </p:spPr>
      </p:sp>
    </p:spTree>
    <p:extLst>
      <p:ext uri="{BB962C8B-B14F-4D97-AF65-F5344CB8AC3E}">
        <p14:creationId xmlns:p14="http://schemas.microsoft.com/office/powerpoint/2010/main" val="1091757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A02A5A87-0982-4612-A630-F36B1B989548}" type="slidenum">
              <a:rPr lang="en-US" smtClean="0"/>
              <a:pPr/>
              <a:t>10</a:t>
            </a:fld>
            <a:endParaRPr lang="en-US" smtClean="0"/>
          </a:p>
        </p:txBody>
      </p:sp>
      <p:sp>
        <p:nvSpPr>
          <p:cNvPr id="120835" name="Rectangle 2"/>
          <p:cNvSpPr>
            <a:spLocks noGrp="1" noRot="1" noChangeAspect="1" noChangeArrowheads="1" noTextEdit="1"/>
          </p:cNvSpPr>
          <p:nvPr>
            <p:ph type="sldImg"/>
          </p:nvPr>
        </p:nvSpPr>
        <p:spPr>
          <a:xfrm>
            <a:off x="1150938" y="692150"/>
            <a:ext cx="4556125" cy="3416300"/>
          </a:xfrm>
          <a:ln/>
        </p:spPr>
      </p:sp>
      <p:sp>
        <p:nvSpPr>
          <p:cNvPr id="1208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4609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0C743EF-11F6-43B8-ADA4-906BA42E9257}" type="slidenum">
              <a:rPr lang="en-US" smtClean="0"/>
              <a:pPr/>
              <a:t>11</a:t>
            </a:fld>
            <a:endParaRPr lang="en-US" smtClean="0"/>
          </a:p>
        </p:txBody>
      </p:sp>
      <p:sp>
        <p:nvSpPr>
          <p:cNvPr id="121859" name="Rectangle 2"/>
          <p:cNvSpPr>
            <a:spLocks noGrp="1" noRot="1" noChangeAspect="1" noChangeArrowheads="1" noTextEdit="1"/>
          </p:cNvSpPr>
          <p:nvPr>
            <p:ph type="sldImg"/>
          </p:nvPr>
        </p:nvSpPr>
        <p:spPr>
          <a:xfrm>
            <a:off x="1150938" y="692150"/>
            <a:ext cx="4556125" cy="3416300"/>
          </a:xfrm>
          <a:ln/>
        </p:spPr>
      </p:sp>
      <p:sp>
        <p:nvSpPr>
          <p:cNvPr id="1218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1203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1C84096-762D-4FF4-9751-0EF9A47A1024}" type="slidenum">
              <a:rPr lang="en-US" smtClean="0"/>
              <a:pPr/>
              <a:t>13</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66840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F9C371D-65A7-4944-BD0B-2C90447A94C9}" type="slidenum">
              <a:rPr lang="en-US" smtClean="0"/>
              <a:pPr/>
              <a:t>14</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3042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D4DF2CC8-F338-46A2-9310-DB7F9978DF0C}" type="slidenum">
              <a:rPr lang="en-US" smtClean="0"/>
              <a:pPr/>
              <a:t>15</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42936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59F3D89-C340-45FE-B768-8C616EB98FFF}" type="slidenum">
              <a:rPr lang="en-US" smtClean="0"/>
              <a:pPr/>
              <a:t>17</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8744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F9BB-D1CF-48D7-BD56-C3FA9AEA5D4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BFE1C-11FB-42B0-86AE-98C2B041595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90192-98D7-4D06-848D-1FFE9736F8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55534D-3EE8-433A-8534-07F0C2CAF22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7C2E3-0FAB-4E13-8C1B-E8840228699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7E4D38-B64C-4C65-97AF-A5D69296BF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CFFC86-5C86-4A18-AE13-EAD0FFAB09F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078CC1-E448-46BD-A261-228B9A2D11E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1A45FAC-2306-4B5E-A7D9-E4E0E6176B0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693FEEB-52D2-41B9-AE0F-50AFEE3EC3D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30CC25-B6E1-401F-8B8C-0C8691A2E04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3718EF-9419-4D66-B769-9CD465E2F08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tint val="66000"/>
                <a:satMod val="160000"/>
              </a:schemeClr>
            </a:gs>
            <a:gs pos="88000">
              <a:schemeClr val="bg1">
                <a:lumMod val="95000"/>
              </a:schemeClr>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F2B4056-8447-415F-BB9A-4BED1E3530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3"/>
          <p:cNvSpPr>
            <a:spLocks noGrp="1"/>
          </p:cNvSpPr>
          <p:nvPr>
            <p:ph type="ctrTitle"/>
          </p:nvPr>
        </p:nvSpPr>
        <p:spPr/>
        <p:txBody>
          <a:bodyPr/>
          <a:lstStyle/>
          <a:p>
            <a:r>
              <a:rPr lang="en-US" smtClean="0"/>
              <a:t>Microprocessor – Intro!</a:t>
            </a:r>
          </a:p>
        </p:txBody>
      </p:sp>
      <p:sp>
        <p:nvSpPr>
          <p:cNvPr id="2051" name="Subtitle 4"/>
          <p:cNvSpPr>
            <a:spLocks noGrp="1"/>
          </p:cNvSpPr>
          <p:nvPr>
            <p:ph type="subTitle" idx="1"/>
          </p:nvPr>
        </p:nvSpPr>
        <p:spPr/>
        <p:txBody>
          <a:bodyPr/>
          <a:lstStyle/>
          <a:p>
            <a:r>
              <a:rPr lang="en-US" smtClean="0">
                <a:latin typeface="Georgia" pitchFamily="18" charset="0"/>
              </a:rPr>
              <a:t>Md. Atiqur Rahman Ahad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4"/>
          <p:cNvSpPr>
            <a:spLocks noGrp="1" noChangeArrowheads="1"/>
          </p:cNvSpPr>
          <p:nvPr>
            <p:ph type="title"/>
          </p:nvPr>
        </p:nvSpPr>
        <p:spPr>
          <a:xfrm>
            <a:off x="685800" y="304800"/>
            <a:ext cx="7772400" cy="1143000"/>
          </a:xfrm>
        </p:spPr>
        <p:txBody>
          <a:bodyPr/>
          <a:lstStyle/>
          <a:p>
            <a:pPr eaLnBrk="1" hangingPunct="1"/>
            <a:r>
              <a:rPr lang="en-US" smtClean="0"/>
              <a:t>Microprocessor Architecture</a:t>
            </a:r>
            <a:endParaRPr lang="en-US" sz="2400" smtClean="0"/>
          </a:p>
        </p:txBody>
      </p:sp>
      <p:sp>
        <p:nvSpPr>
          <p:cNvPr id="30723" name="Rectangle 5"/>
          <p:cNvSpPr>
            <a:spLocks noGrp="1" noChangeArrowheads="1"/>
          </p:cNvSpPr>
          <p:nvPr>
            <p:ph idx="1"/>
          </p:nvPr>
        </p:nvSpPr>
        <p:spPr>
          <a:xfrm>
            <a:off x="685800" y="1600200"/>
            <a:ext cx="7772400" cy="4114800"/>
          </a:xfrm>
        </p:spPr>
        <p:txBody>
          <a:bodyPr>
            <a:normAutofit fontScale="92500" lnSpcReduction="10000"/>
          </a:bodyPr>
          <a:lstStyle/>
          <a:p>
            <a:pPr eaLnBrk="1" hangingPunct="1">
              <a:buFontTx/>
              <a:buNone/>
            </a:pPr>
            <a:r>
              <a:rPr lang="en-US" smtClean="0"/>
              <a:t>The MPU communicates with Memory and I/O using the </a:t>
            </a:r>
            <a:r>
              <a:rPr lang="en-US" b="1" smtClean="0"/>
              <a:t>System Bus</a:t>
            </a:r>
          </a:p>
          <a:p>
            <a:pPr lvl="1" eaLnBrk="1" hangingPunct="1"/>
            <a:r>
              <a:rPr lang="en-US" b="1" smtClean="0">
                <a:solidFill>
                  <a:srgbClr val="FF0000"/>
                </a:solidFill>
              </a:rPr>
              <a:t>Address bus</a:t>
            </a:r>
          </a:p>
          <a:p>
            <a:pPr lvl="2" eaLnBrk="1" hangingPunct="1"/>
            <a:r>
              <a:rPr lang="en-US" smtClean="0"/>
              <a:t>Unidirectional</a:t>
            </a:r>
          </a:p>
          <a:p>
            <a:pPr lvl="2" eaLnBrk="1" hangingPunct="1"/>
            <a:r>
              <a:rPr lang="en-US" smtClean="0"/>
              <a:t>Memory and I/O Addresses </a:t>
            </a:r>
          </a:p>
          <a:p>
            <a:pPr lvl="1" eaLnBrk="1" hangingPunct="1"/>
            <a:r>
              <a:rPr lang="en-US" b="1" smtClean="0">
                <a:solidFill>
                  <a:srgbClr val="7030A0"/>
                </a:solidFill>
              </a:rPr>
              <a:t>Data bus</a:t>
            </a:r>
          </a:p>
          <a:p>
            <a:pPr lvl="2" eaLnBrk="1" hangingPunct="1"/>
            <a:r>
              <a:rPr lang="en-US" smtClean="0"/>
              <a:t>Bidirectional</a:t>
            </a:r>
          </a:p>
          <a:p>
            <a:pPr lvl="2" eaLnBrk="1" hangingPunct="1"/>
            <a:r>
              <a:rPr lang="en-US" smtClean="0"/>
              <a:t>Transfers Binary Data and Instructions</a:t>
            </a:r>
          </a:p>
          <a:p>
            <a:pPr lvl="1" eaLnBrk="1" hangingPunct="1"/>
            <a:r>
              <a:rPr lang="en-US" b="1" smtClean="0">
                <a:solidFill>
                  <a:srgbClr val="C00000"/>
                </a:solidFill>
              </a:rPr>
              <a:t>Control lines</a:t>
            </a:r>
          </a:p>
          <a:p>
            <a:pPr lvl="2" eaLnBrk="1" hangingPunct="1"/>
            <a:r>
              <a:rPr lang="en-US" smtClean="0"/>
              <a:t>Read and Write timing signals</a:t>
            </a:r>
          </a:p>
        </p:txBody>
      </p:sp>
    </p:spTree>
    <p:extLst>
      <p:ext uri="{BB962C8B-B14F-4D97-AF65-F5344CB8AC3E}">
        <p14:creationId xmlns:p14="http://schemas.microsoft.com/office/powerpoint/2010/main" val="248620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23">
                                            <p:txEl>
                                              <p:pRg st="4" end="4"/>
                                            </p:txEl>
                                          </p:spTgt>
                                        </p:tgtEl>
                                        <p:attrNameLst>
                                          <p:attrName>style.visibility</p:attrName>
                                        </p:attrNameLst>
                                      </p:cBhvr>
                                      <p:to>
                                        <p:strVal val="visible"/>
                                      </p:to>
                                    </p:set>
                                    <p:animEffect transition="in" filter="blinds(horizontal)">
                                      <p:cBhvr>
                                        <p:cTn id="7" dur="500"/>
                                        <p:tgtEl>
                                          <p:spTgt spid="30723">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723">
                                            <p:txEl>
                                              <p:pRg st="5" end="5"/>
                                            </p:txEl>
                                          </p:spTgt>
                                        </p:tgtEl>
                                        <p:attrNameLst>
                                          <p:attrName>style.visibility</p:attrName>
                                        </p:attrNameLst>
                                      </p:cBhvr>
                                      <p:to>
                                        <p:strVal val="visible"/>
                                      </p:to>
                                    </p:set>
                                    <p:animEffect transition="in" filter="blinds(horizontal)">
                                      <p:cBhvr>
                                        <p:cTn id="10" dur="500"/>
                                        <p:tgtEl>
                                          <p:spTgt spid="30723">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723">
                                            <p:txEl>
                                              <p:pRg st="6" end="6"/>
                                            </p:txEl>
                                          </p:spTgt>
                                        </p:tgtEl>
                                        <p:attrNameLst>
                                          <p:attrName>style.visibility</p:attrName>
                                        </p:attrNameLst>
                                      </p:cBhvr>
                                      <p:to>
                                        <p:strVal val="visible"/>
                                      </p:to>
                                    </p:set>
                                    <p:animEffect transition="in" filter="blinds(horizontal)">
                                      <p:cBhvr>
                                        <p:cTn id="13" dur="500"/>
                                        <p:tgtEl>
                                          <p:spTgt spid="3072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0723">
                                            <p:txEl>
                                              <p:pRg st="7" end="7"/>
                                            </p:txEl>
                                          </p:spTgt>
                                        </p:tgtEl>
                                        <p:attrNameLst>
                                          <p:attrName>style.visibility</p:attrName>
                                        </p:attrNameLst>
                                      </p:cBhvr>
                                      <p:to>
                                        <p:strVal val="visible"/>
                                      </p:to>
                                    </p:set>
                                    <p:animEffect transition="in" filter="blinds(horizontal)">
                                      <p:cBhvr>
                                        <p:cTn id="18" dur="500"/>
                                        <p:tgtEl>
                                          <p:spTgt spid="30723">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0723">
                                            <p:txEl>
                                              <p:pRg st="8" end="8"/>
                                            </p:txEl>
                                          </p:spTgt>
                                        </p:tgtEl>
                                        <p:attrNameLst>
                                          <p:attrName>style.visibility</p:attrName>
                                        </p:attrNameLst>
                                      </p:cBhvr>
                                      <p:to>
                                        <p:strVal val="visible"/>
                                      </p:to>
                                    </p:set>
                                    <p:animEffect transition="in" filter="blinds(horizontal)">
                                      <p:cBhvr>
                                        <p:cTn id="21" dur="500"/>
                                        <p:tgtEl>
                                          <p:spTgt spid="307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6"/>
          <p:cNvSpPr>
            <a:spLocks noGrp="1" noChangeArrowheads="1"/>
          </p:cNvSpPr>
          <p:nvPr>
            <p:ph type="title"/>
          </p:nvPr>
        </p:nvSpPr>
        <p:spPr/>
        <p:txBody>
          <a:bodyPr/>
          <a:lstStyle/>
          <a:p>
            <a:r>
              <a:rPr lang="en-US" smtClean="0"/>
              <a:t>Microprocessor-Based System </a:t>
            </a:r>
          </a:p>
        </p:txBody>
      </p:sp>
      <p:pic>
        <p:nvPicPr>
          <p:cNvPr id="31747" name="Picture 3" descr="79144_01_05"/>
          <p:cNvPicPr>
            <a:picLocks noChangeAspect="1" noChangeArrowheads="1"/>
          </p:cNvPicPr>
          <p:nvPr/>
        </p:nvPicPr>
        <p:blipFill>
          <a:blip r:embed="rId3" cstate="print"/>
          <a:srcRect/>
          <a:stretch>
            <a:fillRect/>
          </a:stretch>
        </p:blipFill>
        <p:spPr bwMode="auto">
          <a:xfrm>
            <a:off x="457200" y="1905000"/>
            <a:ext cx="8367713" cy="4114800"/>
          </a:xfrm>
          <a:prstGeom prst="rect">
            <a:avLst/>
          </a:prstGeom>
          <a:noFill/>
          <a:ln w="9525">
            <a:noFill/>
            <a:miter lim="800000"/>
            <a:headEnd/>
            <a:tailEnd/>
          </a:ln>
        </p:spPr>
      </p:pic>
      <p:sp>
        <p:nvSpPr>
          <p:cNvPr id="4" name="Right Arrow 3"/>
          <p:cNvSpPr/>
          <p:nvPr/>
        </p:nvSpPr>
        <p:spPr>
          <a:xfrm>
            <a:off x="5638800" y="2286000"/>
            <a:ext cx="533400" cy="3048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ight Arrow 4"/>
          <p:cNvSpPr/>
          <p:nvPr/>
        </p:nvSpPr>
        <p:spPr>
          <a:xfrm>
            <a:off x="5638800" y="4419600"/>
            <a:ext cx="533400" cy="3048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Arrow 5"/>
          <p:cNvSpPr/>
          <p:nvPr/>
        </p:nvSpPr>
        <p:spPr>
          <a:xfrm>
            <a:off x="8305800" y="5410200"/>
            <a:ext cx="533400" cy="3048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ight Arrow 6"/>
          <p:cNvSpPr/>
          <p:nvPr/>
        </p:nvSpPr>
        <p:spPr>
          <a:xfrm flipH="1">
            <a:off x="3810000" y="4419600"/>
            <a:ext cx="533400" cy="30480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7114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System on a Chip Example</a:t>
            </a:r>
          </a:p>
        </p:txBody>
      </p:sp>
      <p:sp>
        <p:nvSpPr>
          <p:cNvPr id="32771" name="Rectangle 3"/>
          <p:cNvSpPr>
            <a:spLocks noGrp="1" noChangeArrowheads="1"/>
          </p:cNvSpPr>
          <p:nvPr>
            <p:ph type="body" idx="1"/>
          </p:nvPr>
        </p:nvSpPr>
        <p:spPr>
          <a:xfrm>
            <a:off x="685800" y="1066800"/>
            <a:ext cx="8077200" cy="5843588"/>
          </a:xfrm>
        </p:spPr>
        <p:txBody>
          <a:bodyPr/>
          <a:lstStyle/>
          <a:p>
            <a:endParaRPr lang="en-US" smtClean="0">
              <a:solidFill>
                <a:schemeClr val="accent1"/>
              </a:solidFill>
            </a:endParaRPr>
          </a:p>
          <a:p>
            <a:endParaRPr lang="en-US" smtClean="0">
              <a:solidFill>
                <a:schemeClr val="accent1"/>
              </a:solidFill>
            </a:endParaRPr>
          </a:p>
          <a:p>
            <a:endParaRPr lang="en-US" smtClean="0">
              <a:solidFill>
                <a:schemeClr val="accent1"/>
              </a:solidFill>
            </a:endParaRPr>
          </a:p>
          <a:p>
            <a:endParaRPr lang="en-US" smtClean="0">
              <a:solidFill>
                <a:schemeClr val="accent1"/>
              </a:solidFill>
            </a:endParaRPr>
          </a:p>
          <a:p>
            <a:endParaRPr lang="en-US" smtClean="0">
              <a:solidFill>
                <a:schemeClr val="accent1"/>
              </a:solidFill>
            </a:endParaRPr>
          </a:p>
          <a:p>
            <a:endParaRPr lang="en-US" smtClean="0">
              <a:solidFill>
                <a:schemeClr val="accent1"/>
              </a:solidFill>
            </a:endParaRPr>
          </a:p>
          <a:p>
            <a:pPr>
              <a:lnSpc>
                <a:spcPct val="95000"/>
              </a:lnSpc>
            </a:pPr>
            <a:endParaRPr lang="en-US" smtClean="0">
              <a:solidFill>
                <a:schemeClr val="accent1"/>
              </a:solidFill>
            </a:endParaRPr>
          </a:p>
          <a:p>
            <a:endParaRPr lang="en-US" smtClean="0">
              <a:solidFill>
                <a:schemeClr val="accent1"/>
              </a:solidFill>
            </a:endParaRPr>
          </a:p>
          <a:p>
            <a:endParaRPr lang="en-US" smtClean="0">
              <a:solidFill>
                <a:schemeClr val="accent1"/>
              </a:solidFill>
            </a:endParaRPr>
          </a:p>
          <a:p>
            <a:r>
              <a:rPr lang="en-US" smtClean="0">
                <a:solidFill>
                  <a:schemeClr val="accent1"/>
                </a:solidFill>
              </a:rPr>
              <a:t>Hand Held PC</a:t>
            </a:r>
          </a:p>
          <a:p>
            <a:endParaRPr lang="en-US" smtClean="0">
              <a:solidFill>
                <a:schemeClr val="accent1"/>
              </a:solidFill>
            </a:endParaRPr>
          </a:p>
        </p:txBody>
      </p:sp>
      <p:pic>
        <p:nvPicPr>
          <p:cNvPr id="32772" name="Picture 4"/>
          <p:cNvPicPr>
            <a:picLocks noChangeAspect="1" noChangeArrowheads="1"/>
          </p:cNvPicPr>
          <p:nvPr/>
        </p:nvPicPr>
        <p:blipFill>
          <a:blip r:embed="rId2" cstate="print"/>
          <a:srcRect/>
          <a:stretch>
            <a:fillRect/>
          </a:stretch>
        </p:blipFill>
        <p:spPr bwMode="auto">
          <a:xfrm>
            <a:off x="1371600" y="173038"/>
            <a:ext cx="7315200" cy="6227762"/>
          </a:xfrm>
          <a:prstGeom prst="rect">
            <a:avLst/>
          </a:prstGeom>
          <a:noFill/>
          <a:ln w="12700">
            <a:noFill/>
            <a:miter lim="800000"/>
            <a:headEnd/>
            <a:tailEnd/>
          </a:ln>
        </p:spPr>
      </p:pic>
      <p:sp>
        <p:nvSpPr>
          <p:cNvPr id="5" name="Rectangle 4"/>
          <p:cNvSpPr/>
          <p:nvPr/>
        </p:nvSpPr>
        <p:spPr>
          <a:xfrm>
            <a:off x="2700338" y="2971800"/>
            <a:ext cx="1295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71495439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Line 3"/>
          <p:cNvSpPr>
            <a:spLocks noChangeShapeType="1"/>
          </p:cNvSpPr>
          <p:nvPr/>
        </p:nvSpPr>
        <p:spPr bwMode="auto">
          <a:xfrm>
            <a:off x="4419600" y="4572000"/>
            <a:ext cx="0" cy="914400"/>
          </a:xfrm>
          <a:prstGeom prst="line">
            <a:avLst/>
          </a:prstGeom>
          <a:noFill/>
          <a:ln w="127000">
            <a:solidFill>
              <a:schemeClr val="hlink"/>
            </a:solidFill>
            <a:round/>
            <a:headEnd type="triangle" w="med" len="med"/>
            <a:tailEnd/>
          </a:ln>
        </p:spPr>
        <p:txBody>
          <a:bodyPr/>
          <a:lstStyle/>
          <a:p>
            <a:endParaRPr lang="en-US"/>
          </a:p>
        </p:txBody>
      </p:sp>
      <p:sp>
        <p:nvSpPr>
          <p:cNvPr id="33795" name="Line 4"/>
          <p:cNvSpPr>
            <a:spLocks noChangeShapeType="1"/>
          </p:cNvSpPr>
          <p:nvPr/>
        </p:nvSpPr>
        <p:spPr bwMode="auto">
          <a:xfrm>
            <a:off x="2895600" y="1600200"/>
            <a:ext cx="0" cy="1143000"/>
          </a:xfrm>
          <a:prstGeom prst="line">
            <a:avLst/>
          </a:prstGeom>
          <a:noFill/>
          <a:ln w="127000">
            <a:solidFill>
              <a:srgbClr val="66FF66"/>
            </a:solidFill>
            <a:round/>
            <a:headEnd/>
            <a:tailEnd type="triangle" w="med" len="med"/>
          </a:ln>
        </p:spPr>
        <p:txBody>
          <a:bodyPr/>
          <a:lstStyle/>
          <a:p>
            <a:endParaRPr lang="en-US"/>
          </a:p>
        </p:txBody>
      </p:sp>
      <p:sp>
        <p:nvSpPr>
          <p:cNvPr id="33796" name="Line 5"/>
          <p:cNvSpPr>
            <a:spLocks noChangeShapeType="1"/>
          </p:cNvSpPr>
          <p:nvPr/>
        </p:nvSpPr>
        <p:spPr bwMode="auto">
          <a:xfrm>
            <a:off x="2895600" y="5867400"/>
            <a:ext cx="838200" cy="0"/>
          </a:xfrm>
          <a:prstGeom prst="line">
            <a:avLst/>
          </a:prstGeom>
          <a:noFill/>
          <a:ln w="127000">
            <a:solidFill>
              <a:schemeClr val="hlink"/>
            </a:solidFill>
            <a:round/>
            <a:headEnd/>
            <a:tailEnd type="triangle" w="med" len="med"/>
          </a:ln>
        </p:spPr>
        <p:txBody>
          <a:bodyPr/>
          <a:lstStyle/>
          <a:p>
            <a:endParaRPr lang="en-US"/>
          </a:p>
        </p:txBody>
      </p:sp>
      <p:sp>
        <p:nvSpPr>
          <p:cNvPr id="33797" name="Line 6"/>
          <p:cNvSpPr>
            <a:spLocks noChangeShapeType="1"/>
          </p:cNvSpPr>
          <p:nvPr/>
        </p:nvSpPr>
        <p:spPr bwMode="auto">
          <a:xfrm>
            <a:off x="5105400" y="3581400"/>
            <a:ext cx="685800" cy="0"/>
          </a:xfrm>
          <a:prstGeom prst="line">
            <a:avLst/>
          </a:prstGeom>
          <a:noFill/>
          <a:ln w="127000">
            <a:solidFill>
              <a:schemeClr val="hlink"/>
            </a:solidFill>
            <a:round/>
            <a:headEnd/>
            <a:tailEnd type="triangle" w="med" len="med"/>
          </a:ln>
        </p:spPr>
        <p:txBody>
          <a:bodyPr/>
          <a:lstStyle/>
          <a:p>
            <a:endParaRPr lang="en-US"/>
          </a:p>
        </p:txBody>
      </p:sp>
      <p:sp>
        <p:nvSpPr>
          <p:cNvPr id="33798" name="Line 7"/>
          <p:cNvSpPr>
            <a:spLocks noChangeShapeType="1"/>
          </p:cNvSpPr>
          <p:nvPr/>
        </p:nvSpPr>
        <p:spPr bwMode="auto">
          <a:xfrm>
            <a:off x="2895600" y="1676400"/>
            <a:ext cx="838200" cy="0"/>
          </a:xfrm>
          <a:prstGeom prst="line">
            <a:avLst/>
          </a:prstGeom>
          <a:noFill/>
          <a:ln w="127000">
            <a:solidFill>
              <a:srgbClr val="66FF66"/>
            </a:solidFill>
            <a:round/>
            <a:headEnd/>
            <a:tailEnd type="triangle" w="med" len="med"/>
          </a:ln>
        </p:spPr>
        <p:txBody>
          <a:bodyPr/>
          <a:lstStyle/>
          <a:p>
            <a:endParaRPr lang="en-US"/>
          </a:p>
        </p:txBody>
      </p:sp>
      <p:sp>
        <p:nvSpPr>
          <p:cNvPr id="33799" name="Line 8"/>
          <p:cNvSpPr>
            <a:spLocks noChangeShapeType="1"/>
          </p:cNvSpPr>
          <p:nvPr/>
        </p:nvSpPr>
        <p:spPr bwMode="auto">
          <a:xfrm>
            <a:off x="7162800" y="5105400"/>
            <a:ext cx="685800" cy="0"/>
          </a:xfrm>
          <a:prstGeom prst="line">
            <a:avLst/>
          </a:prstGeom>
          <a:noFill/>
          <a:ln w="127000">
            <a:solidFill>
              <a:srgbClr val="66FF66"/>
            </a:solidFill>
            <a:round/>
            <a:headEnd type="triangle" w="med" len="med"/>
            <a:tailEnd/>
          </a:ln>
        </p:spPr>
        <p:txBody>
          <a:bodyPr/>
          <a:lstStyle/>
          <a:p>
            <a:endParaRPr lang="en-US"/>
          </a:p>
        </p:txBody>
      </p:sp>
      <p:sp>
        <p:nvSpPr>
          <p:cNvPr id="33800" name="Line 9"/>
          <p:cNvSpPr>
            <a:spLocks noChangeShapeType="1"/>
          </p:cNvSpPr>
          <p:nvPr/>
        </p:nvSpPr>
        <p:spPr bwMode="auto">
          <a:xfrm>
            <a:off x="2895600" y="4038600"/>
            <a:ext cx="0" cy="1905000"/>
          </a:xfrm>
          <a:prstGeom prst="line">
            <a:avLst/>
          </a:prstGeom>
          <a:noFill/>
          <a:ln w="127000">
            <a:solidFill>
              <a:schemeClr val="hlink"/>
            </a:solidFill>
            <a:round/>
            <a:headEnd/>
            <a:tailEnd/>
          </a:ln>
        </p:spPr>
        <p:txBody>
          <a:bodyPr/>
          <a:lstStyle/>
          <a:p>
            <a:endParaRPr lang="en-US"/>
          </a:p>
        </p:txBody>
      </p:sp>
      <p:sp>
        <p:nvSpPr>
          <p:cNvPr id="33801" name="Rectangle 10"/>
          <p:cNvSpPr>
            <a:spLocks noChangeArrowheads="1"/>
          </p:cNvSpPr>
          <p:nvPr/>
        </p:nvSpPr>
        <p:spPr bwMode="auto">
          <a:xfrm>
            <a:off x="5791200" y="5715000"/>
            <a:ext cx="1371600" cy="457200"/>
          </a:xfrm>
          <a:prstGeom prst="rect">
            <a:avLst/>
          </a:prstGeom>
          <a:solidFill>
            <a:schemeClr val="tx1"/>
          </a:solidFill>
          <a:ln w="9525">
            <a:solidFill>
              <a:schemeClr val="tx1"/>
            </a:solidFill>
            <a:miter lim="800000"/>
            <a:headEnd/>
            <a:tailEnd/>
          </a:ln>
        </p:spPr>
        <p:txBody>
          <a:bodyPr wrap="none" anchor="ctr"/>
          <a:lstStyle/>
          <a:p>
            <a:pPr algn="ctr"/>
            <a:r>
              <a:rPr lang="en-US" sz="2200" i="1" dirty="0">
                <a:solidFill>
                  <a:srgbClr val="FF0000"/>
                </a:solidFill>
              </a:rPr>
              <a:t>Registers</a:t>
            </a:r>
          </a:p>
        </p:txBody>
      </p:sp>
      <p:sp>
        <p:nvSpPr>
          <p:cNvPr id="33802" name="Rectangle 11"/>
          <p:cNvSpPr>
            <a:spLocks noChangeArrowheads="1"/>
          </p:cNvSpPr>
          <p:nvPr/>
        </p:nvSpPr>
        <p:spPr bwMode="auto">
          <a:xfrm>
            <a:off x="5791200" y="3657600"/>
            <a:ext cx="1371600" cy="457200"/>
          </a:xfrm>
          <a:prstGeom prst="rect">
            <a:avLst/>
          </a:prstGeom>
          <a:solidFill>
            <a:schemeClr val="tx1"/>
          </a:solidFill>
          <a:ln w="9525">
            <a:solidFill>
              <a:schemeClr val="tx1"/>
            </a:solidFill>
            <a:miter lim="800000"/>
            <a:headEnd/>
            <a:tailEnd/>
          </a:ln>
        </p:spPr>
        <p:txBody>
          <a:bodyPr wrap="none" anchor="ctr"/>
          <a:lstStyle/>
          <a:p>
            <a:pPr algn="ctr"/>
            <a:r>
              <a:rPr lang="en-US" sz="2200" i="1" dirty="0">
                <a:solidFill>
                  <a:srgbClr val="FF0000"/>
                </a:solidFill>
              </a:rPr>
              <a:t>Registers</a:t>
            </a:r>
          </a:p>
        </p:txBody>
      </p:sp>
      <p:sp>
        <p:nvSpPr>
          <p:cNvPr id="33803" name="Line 12"/>
          <p:cNvSpPr>
            <a:spLocks noChangeShapeType="1"/>
          </p:cNvSpPr>
          <p:nvPr/>
        </p:nvSpPr>
        <p:spPr bwMode="auto">
          <a:xfrm>
            <a:off x="7848600" y="1752600"/>
            <a:ext cx="0" cy="3429000"/>
          </a:xfrm>
          <a:prstGeom prst="line">
            <a:avLst/>
          </a:prstGeom>
          <a:noFill/>
          <a:ln w="127000">
            <a:solidFill>
              <a:srgbClr val="66FF66"/>
            </a:solidFill>
            <a:round/>
            <a:headEnd/>
            <a:tailEnd/>
          </a:ln>
        </p:spPr>
        <p:txBody>
          <a:bodyPr/>
          <a:lstStyle/>
          <a:p>
            <a:endParaRPr lang="en-US"/>
          </a:p>
        </p:txBody>
      </p:sp>
      <p:sp>
        <p:nvSpPr>
          <p:cNvPr id="33804" name="Line 13"/>
          <p:cNvSpPr>
            <a:spLocks noChangeShapeType="1"/>
          </p:cNvSpPr>
          <p:nvPr/>
        </p:nvSpPr>
        <p:spPr bwMode="auto">
          <a:xfrm>
            <a:off x="1143000" y="3810000"/>
            <a:ext cx="1143000" cy="1588"/>
          </a:xfrm>
          <a:prstGeom prst="line">
            <a:avLst/>
          </a:prstGeom>
          <a:noFill/>
          <a:ln w="127000">
            <a:solidFill>
              <a:schemeClr val="tx1"/>
            </a:solidFill>
            <a:round/>
            <a:headEnd type="triangle" w="med" len="med"/>
            <a:tailEnd type="triangle" w="med" len="med"/>
          </a:ln>
        </p:spPr>
        <p:txBody>
          <a:bodyPr/>
          <a:lstStyle/>
          <a:p>
            <a:endParaRPr lang="en-US"/>
          </a:p>
        </p:txBody>
      </p:sp>
      <p:sp>
        <p:nvSpPr>
          <p:cNvPr id="33805" name="Text Box 14"/>
          <p:cNvSpPr txBox="1">
            <a:spLocks noChangeArrowheads="1"/>
          </p:cNvSpPr>
          <p:nvPr/>
        </p:nvSpPr>
        <p:spPr bwMode="auto">
          <a:xfrm>
            <a:off x="3200400" y="457200"/>
            <a:ext cx="4114800" cy="762000"/>
          </a:xfrm>
          <a:prstGeom prst="rect">
            <a:avLst/>
          </a:prstGeom>
          <a:noFill/>
          <a:ln w="9525">
            <a:noFill/>
            <a:miter lim="800000"/>
            <a:headEnd/>
            <a:tailEnd/>
          </a:ln>
        </p:spPr>
        <p:txBody>
          <a:bodyPr>
            <a:spAutoFit/>
          </a:bodyPr>
          <a:lstStyle/>
          <a:p>
            <a:pPr>
              <a:spcBef>
                <a:spcPct val="50000"/>
              </a:spcBef>
            </a:pPr>
            <a:r>
              <a:rPr lang="en-US" sz="4400"/>
              <a:t>Microprocessor</a:t>
            </a:r>
          </a:p>
        </p:txBody>
      </p:sp>
      <p:sp>
        <p:nvSpPr>
          <p:cNvPr id="33806" name="Rectangle 15"/>
          <p:cNvSpPr>
            <a:spLocks noChangeArrowheads="1"/>
          </p:cNvSpPr>
          <p:nvPr/>
        </p:nvSpPr>
        <p:spPr bwMode="auto">
          <a:xfrm>
            <a:off x="3733800" y="5410200"/>
            <a:ext cx="1371600" cy="822325"/>
          </a:xfrm>
          <a:prstGeom prst="rect">
            <a:avLst/>
          </a:prstGeom>
          <a:solidFill>
            <a:schemeClr val="bg1"/>
          </a:solidFill>
          <a:ln w="9525">
            <a:noFill/>
            <a:miter lim="800000"/>
            <a:headEnd/>
            <a:tailEnd/>
          </a:ln>
        </p:spPr>
        <p:txBody>
          <a:bodyPr wrap="none" anchor="ctr"/>
          <a:lstStyle/>
          <a:p>
            <a:pPr algn="ctr"/>
            <a:r>
              <a:rPr lang="en-US" sz="2200">
                <a:solidFill>
                  <a:srgbClr val="FF0000"/>
                </a:solidFill>
              </a:rPr>
              <a:t>Instruction</a:t>
            </a:r>
          </a:p>
          <a:p>
            <a:pPr algn="ctr"/>
            <a:r>
              <a:rPr lang="en-US" sz="2200">
                <a:solidFill>
                  <a:srgbClr val="FF0000"/>
                </a:solidFill>
              </a:rPr>
              <a:t>Cache</a:t>
            </a:r>
          </a:p>
        </p:txBody>
      </p:sp>
      <p:sp>
        <p:nvSpPr>
          <p:cNvPr id="33807" name="Rectangle 16"/>
          <p:cNvSpPr>
            <a:spLocks noChangeArrowheads="1"/>
          </p:cNvSpPr>
          <p:nvPr/>
        </p:nvSpPr>
        <p:spPr bwMode="auto">
          <a:xfrm>
            <a:off x="5791200" y="2362200"/>
            <a:ext cx="1371600" cy="1295400"/>
          </a:xfrm>
          <a:prstGeom prst="rect">
            <a:avLst/>
          </a:prstGeom>
          <a:solidFill>
            <a:schemeClr val="bg1">
              <a:lumMod val="85000"/>
            </a:schemeClr>
          </a:solidFill>
          <a:ln w="9525">
            <a:solidFill>
              <a:schemeClr val="tx1"/>
            </a:solidFill>
            <a:miter lim="800000"/>
            <a:headEnd/>
            <a:tailEnd/>
          </a:ln>
        </p:spPr>
        <p:txBody>
          <a:bodyPr wrap="none" anchor="ctr"/>
          <a:lstStyle/>
          <a:p>
            <a:pPr algn="ctr"/>
            <a:r>
              <a:rPr lang="en-US" sz="2200"/>
              <a:t>Arithmetic</a:t>
            </a:r>
          </a:p>
          <a:p>
            <a:pPr algn="ctr"/>
            <a:r>
              <a:rPr lang="en-US" sz="2200"/>
              <a:t>&amp; Logic</a:t>
            </a:r>
          </a:p>
          <a:p>
            <a:pPr algn="ctr"/>
            <a:r>
              <a:rPr lang="en-US" sz="2200"/>
              <a:t>Unit</a:t>
            </a:r>
          </a:p>
        </p:txBody>
      </p:sp>
      <p:sp>
        <p:nvSpPr>
          <p:cNvPr id="33808" name="AutoShape 17"/>
          <p:cNvSpPr>
            <a:spLocks noChangeArrowheads="1"/>
          </p:cNvSpPr>
          <p:nvPr/>
        </p:nvSpPr>
        <p:spPr bwMode="auto">
          <a:xfrm>
            <a:off x="3657600" y="2286000"/>
            <a:ext cx="1905000" cy="990600"/>
          </a:xfrm>
          <a:prstGeom prst="hexagon">
            <a:avLst>
              <a:gd name="adj" fmla="val 48077"/>
              <a:gd name="vf" fmla="val 115470"/>
            </a:avLst>
          </a:prstGeom>
          <a:solidFill>
            <a:schemeClr val="bg1"/>
          </a:solidFill>
          <a:ln w="38100">
            <a:solidFill>
              <a:schemeClr val="tx2"/>
            </a:solidFill>
            <a:miter lim="800000"/>
            <a:headEnd/>
            <a:tailEnd/>
          </a:ln>
        </p:spPr>
        <p:txBody>
          <a:bodyPr wrap="none" anchor="ctr"/>
          <a:lstStyle/>
          <a:p>
            <a:pPr algn="ctr"/>
            <a:r>
              <a:rPr lang="en-US" sz="2200" b="1" dirty="0">
                <a:solidFill>
                  <a:schemeClr val="bg2"/>
                </a:solidFill>
              </a:rPr>
              <a:t>Control</a:t>
            </a:r>
          </a:p>
          <a:p>
            <a:pPr algn="ctr"/>
            <a:r>
              <a:rPr lang="en-US" sz="2200" b="1" dirty="0">
                <a:solidFill>
                  <a:schemeClr val="bg2"/>
                </a:solidFill>
              </a:rPr>
              <a:t>Unit</a:t>
            </a:r>
          </a:p>
        </p:txBody>
      </p:sp>
      <p:sp>
        <p:nvSpPr>
          <p:cNvPr id="33809" name="Rectangle 18"/>
          <p:cNvSpPr>
            <a:spLocks noChangeArrowheads="1"/>
          </p:cNvSpPr>
          <p:nvPr/>
        </p:nvSpPr>
        <p:spPr bwMode="auto">
          <a:xfrm>
            <a:off x="2286000" y="2743200"/>
            <a:ext cx="1143000" cy="1295400"/>
          </a:xfrm>
          <a:prstGeom prst="rect">
            <a:avLst/>
          </a:prstGeom>
          <a:solidFill>
            <a:schemeClr val="bg1"/>
          </a:solidFill>
          <a:ln w="9525">
            <a:noFill/>
            <a:miter lim="800000"/>
            <a:headEnd/>
            <a:tailEnd/>
          </a:ln>
        </p:spPr>
        <p:txBody>
          <a:bodyPr wrap="none" anchor="ctr"/>
          <a:lstStyle/>
          <a:p>
            <a:pPr algn="ctr"/>
            <a:r>
              <a:rPr lang="en-US" sz="2200" b="1">
                <a:solidFill>
                  <a:srgbClr val="FF0000"/>
                </a:solidFill>
              </a:rPr>
              <a:t>Bus</a:t>
            </a:r>
          </a:p>
          <a:p>
            <a:pPr algn="ctr"/>
            <a:r>
              <a:rPr lang="en-US" sz="2200" b="1">
                <a:solidFill>
                  <a:srgbClr val="FF0000"/>
                </a:solidFill>
              </a:rPr>
              <a:t>Interface</a:t>
            </a:r>
          </a:p>
          <a:p>
            <a:pPr algn="ctr"/>
            <a:r>
              <a:rPr lang="en-US" sz="2200" b="1">
                <a:solidFill>
                  <a:srgbClr val="FF0000"/>
                </a:solidFill>
              </a:rPr>
              <a:t>Unit</a:t>
            </a:r>
          </a:p>
        </p:txBody>
      </p:sp>
      <p:sp>
        <p:nvSpPr>
          <p:cNvPr id="33810" name="Line 19"/>
          <p:cNvSpPr>
            <a:spLocks noChangeShapeType="1"/>
          </p:cNvSpPr>
          <p:nvPr/>
        </p:nvSpPr>
        <p:spPr bwMode="auto">
          <a:xfrm>
            <a:off x="5105400" y="1828800"/>
            <a:ext cx="2743200" cy="0"/>
          </a:xfrm>
          <a:prstGeom prst="line">
            <a:avLst/>
          </a:prstGeom>
          <a:noFill/>
          <a:ln w="127000">
            <a:solidFill>
              <a:srgbClr val="66FF66"/>
            </a:solidFill>
            <a:round/>
            <a:headEnd/>
            <a:tailEnd/>
          </a:ln>
        </p:spPr>
        <p:txBody>
          <a:bodyPr/>
          <a:lstStyle/>
          <a:p>
            <a:endParaRPr lang="en-US"/>
          </a:p>
        </p:txBody>
      </p:sp>
      <p:sp>
        <p:nvSpPr>
          <p:cNvPr id="33811" name="Rectangle 20"/>
          <p:cNvSpPr>
            <a:spLocks noChangeArrowheads="1"/>
          </p:cNvSpPr>
          <p:nvPr/>
        </p:nvSpPr>
        <p:spPr bwMode="auto">
          <a:xfrm>
            <a:off x="3733800" y="1235075"/>
            <a:ext cx="1371600" cy="822325"/>
          </a:xfrm>
          <a:prstGeom prst="rect">
            <a:avLst/>
          </a:prstGeom>
          <a:solidFill>
            <a:schemeClr val="bg1"/>
          </a:solidFill>
          <a:ln w="9525">
            <a:noFill/>
            <a:miter lim="800000"/>
            <a:headEnd/>
            <a:tailEnd/>
          </a:ln>
        </p:spPr>
        <p:txBody>
          <a:bodyPr wrap="none" anchor="ctr"/>
          <a:lstStyle/>
          <a:p>
            <a:pPr algn="ctr"/>
            <a:r>
              <a:rPr lang="en-US" sz="2200" dirty="0">
                <a:solidFill>
                  <a:srgbClr val="FF0000"/>
                </a:solidFill>
              </a:rPr>
              <a:t>Data</a:t>
            </a:r>
          </a:p>
          <a:p>
            <a:pPr algn="ctr"/>
            <a:r>
              <a:rPr lang="en-US" sz="2200" dirty="0">
                <a:solidFill>
                  <a:srgbClr val="FF0000"/>
                </a:solidFill>
              </a:rPr>
              <a:t>Cache</a:t>
            </a:r>
          </a:p>
        </p:txBody>
      </p:sp>
      <p:sp>
        <p:nvSpPr>
          <p:cNvPr id="33812" name="Line 21"/>
          <p:cNvSpPr>
            <a:spLocks noChangeShapeType="1"/>
          </p:cNvSpPr>
          <p:nvPr/>
        </p:nvSpPr>
        <p:spPr bwMode="auto">
          <a:xfrm flipH="1">
            <a:off x="7162800" y="3886200"/>
            <a:ext cx="1066800" cy="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3813" name="Line 22"/>
          <p:cNvSpPr>
            <a:spLocks noChangeShapeType="1"/>
          </p:cNvSpPr>
          <p:nvPr/>
        </p:nvSpPr>
        <p:spPr bwMode="auto">
          <a:xfrm>
            <a:off x="5105400" y="4495800"/>
            <a:ext cx="685800" cy="0"/>
          </a:xfrm>
          <a:prstGeom prst="line">
            <a:avLst/>
          </a:prstGeom>
          <a:noFill/>
          <a:ln w="127000">
            <a:solidFill>
              <a:schemeClr val="hlink"/>
            </a:solidFill>
            <a:round/>
            <a:headEnd/>
            <a:tailEnd type="triangle" w="med" len="med"/>
          </a:ln>
        </p:spPr>
        <p:txBody>
          <a:bodyPr/>
          <a:lstStyle/>
          <a:p>
            <a:endParaRPr lang="en-US"/>
          </a:p>
        </p:txBody>
      </p:sp>
      <p:sp>
        <p:nvSpPr>
          <p:cNvPr id="33814" name="Rectangle 23"/>
          <p:cNvSpPr>
            <a:spLocks noChangeArrowheads="1"/>
          </p:cNvSpPr>
          <p:nvPr/>
        </p:nvSpPr>
        <p:spPr bwMode="auto">
          <a:xfrm>
            <a:off x="3733800" y="3505200"/>
            <a:ext cx="1371600" cy="1066800"/>
          </a:xfrm>
          <a:prstGeom prst="rect">
            <a:avLst/>
          </a:prstGeom>
          <a:solidFill>
            <a:schemeClr val="bg1"/>
          </a:solidFill>
          <a:ln w="9525">
            <a:noFill/>
            <a:miter lim="800000"/>
            <a:headEnd/>
            <a:tailEnd/>
          </a:ln>
        </p:spPr>
        <p:txBody>
          <a:bodyPr wrap="none" anchor="ctr"/>
          <a:lstStyle/>
          <a:p>
            <a:pPr algn="ctr"/>
            <a:r>
              <a:rPr lang="en-US" sz="2200"/>
              <a:t>Instruction</a:t>
            </a:r>
          </a:p>
          <a:p>
            <a:pPr algn="ctr"/>
            <a:r>
              <a:rPr lang="en-US" sz="2200"/>
              <a:t>Decoder</a:t>
            </a:r>
          </a:p>
        </p:txBody>
      </p:sp>
      <p:sp>
        <p:nvSpPr>
          <p:cNvPr id="33815" name="Line 24"/>
          <p:cNvSpPr>
            <a:spLocks noChangeShapeType="1"/>
          </p:cNvSpPr>
          <p:nvPr/>
        </p:nvSpPr>
        <p:spPr bwMode="auto">
          <a:xfrm flipH="1">
            <a:off x="7162800" y="5943600"/>
            <a:ext cx="1066800" cy="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3816" name="Line 25"/>
          <p:cNvSpPr>
            <a:spLocks noChangeShapeType="1"/>
          </p:cNvSpPr>
          <p:nvPr/>
        </p:nvSpPr>
        <p:spPr bwMode="auto">
          <a:xfrm>
            <a:off x="8229600" y="1371600"/>
            <a:ext cx="0" cy="464820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3817" name="Line 26"/>
          <p:cNvSpPr>
            <a:spLocks noChangeShapeType="1"/>
          </p:cNvSpPr>
          <p:nvPr/>
        </p:nvSpPr>
        <p:spPr bwMode="auto">
          <a:xfrm>
            <a:off x="5105400" y="1447800"/>
            <a:ext cx="3124200" cy="0"/>
          </a:xfrm>
          <a:prstGeom prst="line">
            <a:avLst/>
          </a:prstGeom>
          <a:noFill/>
          <a:ln w="127000">
            <a:pattFill prst="wdUpDiag">
              <a:fgClr>
                <a:schemeClr val="tx1"/>
              </a:fgClr>
              <a:bgClr>
                <a:srgbClr val="009900"/>
              </a:bgClr>
            </a:pattFill>
            <a:round/>
            <a:headEnd type="triangle" w="med" len="med"/>
            <a:tailEnd/>
          </a:ln>
        </p:spPr>
        <p:txBody>
          <a:bodyPr/>
          <a:lstStyle/>
          <a:p>
            <a:endParaRPr lang="en-US"/>
          </a:p>
        </p:txBody>
      </p:sp>
      <p:sp>
        <p:nvSpPr>
          <p:cNvPr id="33818" name="Line 27"/>
          <p:cNvSpPr>
            <a:spLocks noChangeShapeType="1"/>
          </p:cNvSpPr>
          <p:nvPr/>
        </p:nvSpPr>
        <p:spPr bwMode="auto">
          <a:xfrm>
            <a:off x="7162800" y="2667000"/>
            <a:ext cx="685800" cy="0"/>
          </a:xfrm>
          <a:prstGeom prst="line">
            <a:avLst/>
          </a:prstGeom>
          <a:noFill/>
          <a:ln w="127000">
            <a:solidFill>
              <a:srgbClr val="66FF66"/>
            </a:solidFill>
            <a:round/>
            <a:headEnd type="triangle" w="med" len="med"/>
            <a:tailEnd/>
          </a:ln>
        </p:spPr>
        <p:txBody>
          <a:bodyPr/>
          <a:lstStyle/>
          <a:p>
            <a:endParaRPr lang="en-US"/>
          </a:p>
        </p:txBody>
      </p:sp>
      <p:sp>
        <p:nvSpPr>
          <p:cNvPr id="33819" name="Line 28"/>
          <p:cNvSpPr>
            <a:spLocks noChangeShapeType="1"/>
          </p:cNvSpPr>
          <p:nvPr/>
        </p:nvSpPr>
        <p:spPr bwMode="auto">
          <a:xfrm>
            <a:off x="1143000" y="2971800"/>
            <a:ext cx="1143000" cy="1588"/>
          </a:xfrm>
          <a:prstGeom prst="line">
            <a:avLst/>
          </a:prstGeom>
          <a:noFill/>
          <a:ln w="127000">
            <a:solidFill>
              <a:schemeClr val="tx1"/>
            </a:solidFill>
            <a:round/>
            <a:headEnd type="triangle" w="med" len="med"/>
            <a:tailEnd type="triangle" w="med" len="med"/>
          </a:ln>
        </p:spPr>
        <p:txBody>
          <a:bodyPr/>
          <a:lstStyle/>
          <a:p>
            <a:endParaRPr lang="en-US"/>
          </a:p>
        </p:txBody>
      </p:sp>
      <p:sp>
        <p:nvSpPr>
          <p:cNvPr id="33820" name="Rectangle 29"/>
          <p:cNvSpPr>
            <a:spLocks noChangeArrowheads="1"/>
          </p:cNvSpPr>
          <p:nvPr/>
        </p:nvSpPr>
        <p:spPr bwMode="auto">
          <a:xfrm>
            <a:off x="381000" y="3505200"/>
            <a:ext cx="762000" cy="609600"/>
          </a:xfrm>
          <a:prstGeom prst="rect">
            <a:avLst/>
          </a:prstGeom>
          <a:solidFill>
            <a:schemeClr val="bg1"/>
          </a:solidFill>
          <a:ln w="9525">
            <a:noFill/>
            <a:miter lim="800000"/>
            <a:headEnd/>
            <a:tailEnd/>
          </a:ln>
        </p:spPr>
        <p:txBody>
          <a:bodyPr wrap="none" anchor="ctr"/>
          <a:lstStyle/>
          <a:p>
            <a:pPr algn="ctr"/>
            <a:r>
              <a:rPr lang="en-US" b="1" dirty="0">
                <a:solidFill>
                  <a:srgbClr val="FF0000"/>
                </a:solidFill>
              </a:rPr>
              <a:t>I/O</a:t>
            </a:r>
          </a:p>
        </p:txBody>
      </p:sp>
      <p:sp>
        <p:nvSpPr>
          <p:cNvPr id="33821" name="Rectangle 30"/>
          <p:cNvSpPr>
            <a:spLocks noChangeArrowheads="1"/>
          </p:cNvSpPr>
          <p:nvPr/>
        </p:nvSpPr>
        <p:spPr bwMode="auto">
          <a:xfrm>
            <a:off x="381000" y="2667000"/>
            <a:ext cx="762000" cy="609600"/>
          </a:xfrm>
          <a:prstGeom prst="rect">
            <a:avLst/>
          </a:prstGeom>
          <a:solidFill>
            <a:srgbClr val="EAEAEA"/>
          </a:solidFill>
          <a:ln w="9525">
            <a:solidFill>
              <a:schemeClr val="tx1"/>
            </a:solidFill>
            <a:miter lim="800000"/>
            <a:headEnd/>
            <a:tailEnd/>
          </a:ln>
        </p:spPr>
        <p:txBody>
          <a:bodyPr wrap="none" anchor="ctr"/>
          <a:lstStyle/>
          <a:p>
            <a:pPr algn="ctr"/>
            <a:r>
              <a:rPr lang="en-US" dirty="0">
                <a:solidFill>
                  <a:srgbClr val="FF0000"/>
                </a:solidFill>
              </a:rPr>
              <a:t>RAM</a:t>
            </a:r>
          </a:p>
        </p:txBody>
      </p:sp>
      <p:sp>
        <p:nvSpPr>
          <p:cNvPr id="33822" name="Text Box 31"/>
          <p:cNvSpPr txBox="1">
            <a:spLocks noChangeArrowheads="1"/>
          </p:cNvSpPr>
          <p:nvPr/>
        </p:nvSpPr>
        <p:spPr bwMode="auto">
          <a:xfrm>
            <a:off x="1660525" y="2630488"/>
            <a:ext cx="184150" cy="457200"/>
          </a:xfrm>
          <a:prstGeom prst="rect">
            <a:avLst/>
          </a:prstGeom>
          <a:noFill/>
          <a:ln w="9525">
            <a:noFill/>
            <a:miter lim="800000"/>
            <a:headEnd/>
            <a:tailEnd/>
          </a:ln>
        </p:spPr>
        <p:txBody>
          <a:bodyPr wrap="none">
            <a:spAutoFit/>
          </a:bodyPr>
          <a:lstStyle/>
          <a:p>
            <a:endParaRPr lang="en-US"/>
          </a:p>
        </p:txBody>
      </p:sp>
      <p:sp>
        <p:nvSpPr>
          <p:cNvPr id="33823" name="Text Box 32"/>
          <p:cNvSpPr txBox="1">
            <a:spLocks noChangeArrowheads="1"/>
          </p:cNvSpPr>
          <p:nvPr/>
        </p:nvSpPr>
        <p:spPr bwMode="auto">
          <a:xfrm>
            <a:off x="1190625" y="2117725"/>
            <a:ext cx="1157288" cy="701675"/>
          </a:xfrm>
          <a:prstGeom prst="rect">
            <a:avLst/>
          </a:prstGeom>
          <a:noFill/>
          <a:ln w="9525">
            <a:noFill/>
            <a:miter lim="800000"/>
            <a:headEnd/>
            <a:tailEnd/>
          </a:ln>
        </p:spPr>
        <p:txBody>
          <a:bodyPr wrap="none">
            <a:spAutoFit/>
          </a:bodyPr>
          <a:lstStyle/>
          <a:p>
            <a:pPr algn="ctr"/>
            <a:r>
              <a:rPr lang="en-US" sz="2000" b="1" dirty="0"/>
              <a:t>Memory</a:t>
            </a:r>
          </a:p>
          <a:p>
            <a:pPr algn="ctr"/>
            <a:r>
              <a:rPr lang="en-US" sz="2000" b="1" dirty="0">
                <a:solidFill>
                  <a:srgbClr val="FF0000"/>
                </a:solidFill>
              </a:rPr>
              <a:t>Bus</a:t>
            </a:r>
          </a:p>
        </p:txBody>
      </p:sp>
      <p:sp>
        <p:nvSpPr>
          <p:cNvPr id="33824" name="Text Box 33"/>
          <p:cNvSpPr txBox="1">
            <a:spLocks noChangeArrowheads="1"/>
          </p:cNvSpPr>
          <p:nvPr/>
        </p:nvSpPr>
        <p:spPr bwMode="auto">
          <a:xfrm>
            <a:off x="1287391" y="4022725"/>
            <a:ext cx="966931" cy="707886"/>
          </a:xfrm>
          <a:prstGeom prst="rect">
            <a:avLst/>
          </a:prstGeom>
          <a:noFill/>
          <a:ln w="9525">
            <a:noFill/>
            <a:miter lim="800000"/>
            <a:headEnd/>
            <a:tailEnd/>
          </a:ln>
        </p:spPr>
        <p:txBody>
          <a:bodyPr wrap="none">
            <a:spAutoFit/>
          </a:bodyPr>
          <a:lstStyle/>
          <a:p>
            <a:pPr algn="ctr"/>
            <a:r>
              <a:rPr lang="en-US" sz="2000" b="1" dirty="0"/>
              <a:t>System</a:t>
            </a:r>
          </a:p>
          <a:p>
            <a:pPr algn="ctr"/>
            <a:r>
              <a:rPr lang="en-US" sz="2000" b="1" dirty="0">
                <a:solidFill>
                  <a:srgbClr val="FF0000"/>
                </a:solidFill>
              </a:rPr>
              <a:t>Bus</a:t>
            </a:r>
          </a:p>
        </p:txBody>
      </p:sp>
      <p:sp>
        <p:nvSpPr>
          <p:cNvPr id="33825" name="Rectangle 34"/>
          <p:cNvSpPr>
            <a:spLocks noChangeArrowheads="1"/>
          </p:cNvSpPr>
          <p:nvPr/>
        </p:nvSpPr>
        <p:spPr bwMode="auto">
          <a:xfrm>
            <a:off x="5791200" y="4419600"/>
            <a:ext cx="1371600" cy="1295400"/>
          </a:xfrm>
          <a:prstGeom prst="rect">
            <a:avLst/>
          </a:prstGeom>
          <a:solidFill>
            <a:schemeClr val="bg1">
              <a:lumMod val="75000"/>
            </a:schemeClr>
          </a:solidFill>
          <a:ln w="9525">
            <a:solidFill>
              <a:schemeClr val="tx1"/>
            </a:solidFill>
            <a:miter lim="800000"/>
            <a:headEnd/>
            <a:tailEnd/>
          </a:ln>
        </p:spPr>
        <p:txBody>
          <a:bodyPr wrap="none" anchor="ctr"/>
          <a:lstStyle/>
          <a:p>
            <a:pPr algn="ctr"/>
            <a:r>
              <a:rPr lang="en-US" sz="2200" dirty="0"/>
              <a:t>Floating</a:t>
            </a:r>
          </a:p>
          <a:p>
            <a:pPr algn="ctr"/>
            <a:r>
              <a:rPr lang="en-US" sz="2200" dirty="0"/>
              <a:t>Point</a:t>
            </a:r>
          </a:p>
          <a:p>
            <a:pPr algn="ctr"/>
            <a:r>
              <a:rPr lang="en-US" sz="2200" dirty="0"/>
              <a:t>Unit</a:t>
            </a:r>
          </a:p>
        </p:txBody>
      </p:sp>
    </p:spTree>
    <p:extLst>
      <p:ext uri="{BB962C8B-B14F-4D97-AF65-F5344CB8AC3E}">
        <p14:creationId xmlns:p14="http://schemas.microsoft.com/office/powerpoint/2010/main" val="204680244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152400"/>
            <a:ext cx="8915400" cy="1143000"/>
          </a:xfrm>
        </p:spPr>
        <p:txBody>
          <a:bodyPr/>
          <a:lstStyle/>
          <a:p>
            <a:r>
              <a:rPr lang="en-US" smtClean="0"/>
              <a:t>Bus Interface Unit</a:t>
            </a:r>
          </a:p>
        </p:txBody>
      </p:sp>
      <p:sp>
        <p:nvSpPr>
          <p:cNvPr id="34819" name="Rectangle 3"/>
          <p:cNvSpPr>
            <a:spLocks noGrp="1" noChangeArrowheads="1"/>
          </p:cNvSpPr>
          <p:nvPr>
            <p:ph type="body" idx="1"/>
          </p:nvPr>
        </p:nvSpPr>
        <p:spPr>
          <a:xfrm>
            <a:off x="228600" y="1219200"/>
            <a:ext cx="8915400" cy="4114800"/>
          </a:xfrm>
        </p:spPr>
        <p:txBody>
          <a:bodyPr/>
          <a:lstStyle/>
          <a:p>
            <a:pPr>
              <a:lnSpc>
                <a:spcPct val="90000"/>
              </a:lnSpc>
            </a:pPr>
            <a:r>
              <a:rPr lang="en-US" smtClean="0">
                <a:solidFill>
                  <a:srgbClr val="FF0000"/>
                </a:solidFill>
              </a:rPr>
              <a:t>Receives</a:t>
            </a:r>
            <a:r>
              <a:rPr lang="en-US" smtClean="0"/>
              <a:t> instructions &amp; data from main memory</a:t>
            </a:r>
          </a:p>
          <a:p>
            <a:pPr>
              <a:lnSpc>
                <a:spcPct val="90000"/>
              </a:lnSpc>
            </a:pPr>
            <a:endParaRPr lang="en-US" smtClean="0"/>
          </a:p>
          <a:p>
            <a:pPr>
              <a:lnSpc>
                <a:spcPct val="90000"/>
              </a:lnSpc>
            </a:pPr>
            <a:r>
              <a:rPr lang="en-US" smtClean="0">
                <a:solidFill>
                  <a:schemeClr val="tx2"/>
                </a:solidFill>
              </a:rPr>
              <a:t>Instructions are then sent</a:t>
            </a:r>
            <a:r>
              <a:rPr lang="en-US" smtClean="0"/>
              <a:t> to the instruction cache, data to the data cache</a:t>
            </a:r>
          </a:p>
          <a:p>
            <a:pPr>
              <a:lnSpc>
                <a:spcPct val="90000"/>
              </a:lnSpc>
            </a:pPr>
            <a:endParaRPr lang="en-US" smtClean="0"/>
          </a:p>
          <a:p>
            <a:pPr>
              <a:lnSpc>
                <a:spcPct val="90000"/>
              </a:lnSpc>
            </a:pPr>
            <a:r>
              <a:rPr lang="en-US" smtClean="0"/>
              <a:t>Also </a:t>
            </a:r>
            <a:r>
              <a:rPr lang="en-US" smtClean="0">
                <a:solidFill>
                  <a:srgbClr val="FF0000"/>
                </a:solidFill>
              </a:rPr>
              <a:t>receives the processed data </a:t>
            </a:r>
            <a:r>
              <a:rPr lang="en-US" smtClean="0"/>
              <a:t>and sends it to the main memory</a:t>
            </a:r>
          </a:p>
        </p:txBody>
      </p:sp>
    </p:spTree>
    <p:extLst>
      <p:ext uri="{BB962C8B-B14F-4D97-AF65-F5344CB8AC3E}">
        <p14:creationId xmlns:p14="http://schemas.microsoft.com/office/powerpoint/2010/main" val="4167336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76200"/>
            <a:ext cx="7772400" cy="1143000"/>
          </a:xfrm>
        </p:spPr>
        <p:txBody>
          <a:bodyPr/>
          <a:lstStyle/>
          <a:p>
            <a:r>
              <a:rPr lang="en-US" smtClean="0"/>
              <a:t>Instruction Decoder</a:t>
            </a:r>
          </a:p>
        </p:txBody>
      </p:sp>
      <p:sp>
        <p:nvSpPr>
          <p:cNvPr id="35843" name="Rectangle 3"/>
          <p:cNvSpPr>
            <a:spLocks noGrp="1" noChangeArrowheads="1"/>
          </p:cNvSpPr>
          <p:nvPr>
            <p:ph type="body" idx="1"/>
          </p:nvPr>
        </p:nvSpPr>
        <p:spPr>
          <a:xfrm>
            <a:off x="0" y="1295400"/>
            <a:ext cx="9144000" cy="3124200"/>
          </a:xfrm>
        </p:spPr>
        <p:txBody>
          <a:bodyPr>
            <a:normAutofit lnSpcReduction="10000"/>
          </a:bodyPr>
          <a:lstStyle/>
          <a:p>
            <a:r>
              <a:rPr lang="en-US" smtClean="0"/>
              <a:t>This unit </a:t>
            </a:r>
            <a:r>
              <a:rPr lang="en-US" smtClean="0">
                <a:solidFill>
                  <a:srgbClr val="FF0000"/>
                </a:solidFill>
              </a:rPr>
              <a:t>receives</a:t>
            </a:r>
            <a:r>
              <a:rPr lang="en-US" smtClean="0"/>
              <a:t> the programming </a:t>
            </a:r>
            <a:r>
              <a:rPr lang="en-US" smtClean="0">
                <a:solidFill>
                  <a:srgbClr val="FF0000"/>
                </a:solidFill>
              </a:rPr>
              <a:t>instructions</a:t>
            </a:r>
            <a:r>
              <a:rPr lang="en-US" smtClean="0"/>
              <a:t> and decodes them into a </a:t>
            </a:r>
            <a:r>
              <a:rPr lang="en-US" smtClean="0">
                <a:solidFill>
                  <a:schemeClr val="tx2"/>
                </a:solidFill>
              </a:rPr>
              <a:t>form that is understandable</a:t>
            </a:r>
            <a:r>
              <a:rPr lang="en-US" smtClean="0"/>
              <a:t> by the processing units, i.e. the ALU or FPU</a:t>
            </a:r>
          </a:p>
          <a:p>
            <a:endParaRPr lang="en-US" smtClean="0"/>
          </a:p>
          <a:p>
            <a:r>
              <a:rPr lang="en-US" smtClean="0"/>
              <a:t>Then, it </a:t>
            </a:r>
            <a:r>
              <a:rPr lang="en-US" smtClean="0">
                <a:solidFill>
                  <a:srgbClr val="FF0000"/>
                </a:solidFill>
              </a:rPr>
              <a:t>passes</a:t>
            </a:r>
            <a:r>
              <a:rPr lang="en-US" smtClean="0">
                <a:solidFill>
                  <a:srgbClr val="66FF66"/>
                </a:solidFill>
              </a:rPr>
              <a:t> </a:t>
            </a:r>
            <a:r>
              <a:rPr lang="en-US" smtClean="0">
                <a:solidFill>
                  <a:srgbClr val="FF0000"/>
                </a:solidFill>
              </a:rPr>
              <a:t>on</a:t>
            </a:r>
            <a:r>
              <a:rPr lang="en-US" smtClean="0"/>
              <a:t> the decoded instruction to the ALU or FPU</a:t>
            </a:r>
          </a:p>
        </p:txBody>
      </p:sp>
    </p:spTree>
    <p:extLst>
      <p:ext uri="{BB962C8B-B14F-4D97-AF65-F5344CB8AC3E}">
        <p14:creationId xmlns:p14="http://schemas.microsoft.com/office/powerpoint/2010/main" val="138568726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smtClean="0"/>
          </a:p>
        </p:txBody>
      </p:sp>
      <p:sp>
        <p:nvSpPr>
          <p:cNvPr id="36867" name="Line 3"/>
          <p:cNvSpPr>
            <a:spLocks noChangeShapeType="1"/>
          </p:cNvSpPr>
          <p:nvPr/>
        </p:nvSpPr>
        <p:spPr bwMode="auto">
          <a:xfrm>
            <a:off x="4419600" y="4098925"/>
            <a:ext cx="0" cy="914400"/>
          </a:xfrm>
          <a:prstGeom prst="line">
            <a:avLst/>
          </a:prstGeom>
          <a:noFill/>
          <a:ln w="127000">
            <a:solidFill>
              <a:schemeClr val="hlink"/>
            </a:solidFill>
            <a:round/>
            <a:headEnd type="triangle" w="med" len="med"/>
            <a:tailEnd/>
          </a:ln>
        </p:spPr>
        <p:txBody>
          <a:bodyPr/>
          <a:lstStyle/>
          <a:p>
            <a:endParaRPr lang="en-US"/>
          </a:p>
        </p:txBody>
      </p:sp>
      <p:sp>
        <p:nvSpPr>
          <p:cNvPr id="36868" name="Line 4"/>
          <p:cNvSpPr>
            <a:spLocks noChangeShapeType="1"/>
          </p:cNvSpPr>
          <p:nvPr/>
        </p:nvSpPr>
        <p:spPr bwMode="auto">
          <a:xfrm>
            <a:off x="2895600" y="1127125"/>
            <a:ext cx="0" cy="1143000"/>
          </a:xfrm>
          <a:prstGeom prst="line">
            <a:avLst/>
          </a:prstGeom>
          <a:noFill/>
          <a:ln w="127000">
            <a:solidFill>
              <a:srgbClr val="66FF66"/>
            </a:solidFill>
            <a:round/>
            <a:headEnd/>
            <a:tailEnd type="triangle" w="med" len="med"/>
          </a:ln>
        </p:spPr>
        <p:txBody>
          <a:bodyPr/>
          <a:lstStyle/>
          <a:p>
            <a:endParaRPr lang="en-US"/>
          </a:p>
        </p:txBody>
      </p:sp>
      <p:sp>
        <p:nvSpPr>
          <p:cNvPr id="36869" name="Line 5"/>
          <p:cNvSpPr>
            <a:spLocks noChangeShapeType="1"/>
          </p:cNvSpPr>
          <p:nvPr/>
        </p:nvSpPr>
        <p:spPr bwMode="auto">
          <a:xfrm>
            <a:off x="2895600" y="5394325"/>
            <a:ext cx="838200" cy="0"/>
          </a:xfrm>
          <a:prstGeom prst="line">
            <a:avLst/>
          </a:prstGeom>
          <a:noFill/>
          <a:ln w="127000">
            <a:solidFill>
              <a:schemeClr val="hlink"/>
            </a:solidFill>
            <a:round/>
            <a:headEnd/>
            <a:tailEnd type="triangle" w="med" len="med"/>
          </a:ln>
        </p:spPr>
        <p:txBody>
          <a:bodyPr/>
          <a:lstStyle/>
          <a:p>
            <a:endParaRPr lang="en-US"/>
          </a:p>
        </p:txBody>
      </p:sp>
      <p:sp>
        <p:nvSpPr>
          <p:cNvPr id="36870" name="Line 6"/>
          <p:cNvSpPr>
            <a:spLocks noChangeShapeType="1"/>
          </p:cNvSpPr>
          <p:nvPr/>
        </p:nvSpPr>
        <p:spPr bwMode="auto">
          <a:xfrm>
            <a:off x="5105400" y="3108325"/>
            <a:ext cx="685800" cy="0"/>
          </a:xfrm>
          <a:prstGeom prst="line">
            <a:avLst/>
          </a:prstGeom>
          <a:noFill/>
          <a:ln w="127000">
            <a:solidFill>
              <a:schemeClr val="hlink"/>
            </a:solidFill>
            <a:round/>
            <a:headEnd/>
            <a:tailEnd type="triangle" w="med" len="med"/>
          </a:ln>
        </p:spPr>
        <p:txBody>
          <a:bodyPr/>
          <a:lstStyle/>
          <a:p>
            <a:endParaRPr lang="en-US"/>
          </a:p>
        </p:txBody>
      </p:sp>
      <p:sp>
        <p:nvSpPr>
          <p:cNvPr id="36871" name="Line 7"/>
          <p:cNvSpPr>
            <a:spLocks noChangeShapeType="1"/>
          </p:cNvSpPr>
          <p:nvPr/>
        </p:nvSpPr>
        <p:spPr bwMode="auto">
          <a:xfrm>
            <a:off x="2895600" y="1203325"/>
            <a:ext cx="838200" cy="0"/>
          </a:xfrm>
          <a:prstGeom prst="line">
            <a:avLst/>
          </a:prstGeom>
          <a:noFill/>
          <a:ln w="127000">
            <a:solidFill>
              <a:srgbClr val="66FF66"/>
            </a:solidFill>
            <a:round/>
            <a:headEnd/>
            <a:tailEnd type="triangle" w="med" len="med"/>
          </a:ln>
        </p:spPr>
        <p:txBody>
          <a:bodyPr/>
          <a:lstStyle/>
          <a:p>
            <a:endParaRPr lang="en-US"/>
          </a:p>
        </p:txBody>
      </p:sp>
      <p:sp>
        <p:nvSpPr>
          <p:cNvPr id="36872" name="Line 8"/>
          <p:cNvSpPr>
            <a:spLocks noChangeShapeType="1"/>
          </p:cNvSpPr>
          <p:nvPr/>
        </p:nvSpPr>
        <p:spPr bwMode="auto">
          <a:xfrm>
            <a:off x="7162800" y="4632325"/>
            <a:ext cx="685800" cy="0"/>
          </a:xfrm>
          <a:prstGeom prst="line">
            <a:avLst/>
          </a:prstGeom>
          <a:noFill/>
          <a:ln w="127000">
            <a:solidFill>
              <a:srgbClr val="66FF66"/>
            </a:solidFill>
            <a:round/>
            <a:headEnd type="triangle" w="med" len="med"/>
            <a:tailEnd/>
          </a:ln>
        </p:spPr>
        <p:txBody>
          <a:bodyPr/>
          <a:lstStyle/>
          <a:p>
            <a:endParaRPr lang="en-US"/>
          </a:p>
        </p:txBody>
      </p:sp>
      <p:sp>
        <p:nvSpPr>
          <p:cNvPr id="36873" name="Line 9"/>
          <p:cNvSpPr>
            <a:spLocks noChangeShapeType="1"/>
          </p:cNvSpPr>
          <p:nvPr/>
        </p:nvSpPr>
        <p:spPr bwMode="auto">
          <a:xfrm>
            <a:off x="2895600" y="3565525"/>
            <a:ext cx="0" cy="1905000"/>
          </a:xfrm>
          <a:prstGeom prst="line">
            <a:avLst/>
          </a:prstGeom>
          <a:noFill/>
          <a:ln w="127000">
            <a:solidFill>
              <a:schemeClr val="hlink"/>
            </a:solidFill>
            <a:round/>
            <a:headEnd/>
            <a:tailEnd/>
          </a:ln>
        </p:spPr>
        <p:txBody>
          <a:bodyPr/>
          <a:lstStyle/>
          <a:p>
            <a:endParaRPr lang="en-US"/>
          </a:p>
        </p:txBody>
      </p:sp>
      <p:sp>
        <p:nvSpPr>
          <p:cNvPr id="36874" name="Rectangle 10"/>
          <p:cNvSpPr>
            <a:spLocks noChangeArrowheads="1"/>
          </p:cNvSpPr>
          <p:nvPr/>
        </p:nvSpPr>
        <p:spPr bwMode="auto">
          <a:xfrm>
            <a:off x="5791200" y="5241925"/>
            <a:ext cx="1371600" cy="457200"/>
          </a:xfrm>
          <a:prstGeom prst="rect">
            <a:avLst/>
          </a:prstGeom>
          <a:solidFill>
            <a:schemeClr val="tx1"/>
          </a:solidFill>
          <a:ln w="9525">
            <a:solidFill>
              <a:schemeClr val="tx1"/>
            </a:solidFill>
            <a:miter lim="800000"/>
            <a:headEnd/>
            <a:tailEnd/>
          </a:ln>
        </p:spPr>
        <p:txBody>
          <a:bodyPr wrap="none" anchor="ctr"/>
          <a:lstStyle/>
          <a:p>
            <a:pPr algn="ctr"/>
            <a:r>
              <a:rPr lang="en-US" sz="2200" i="1">
                <a:solidFill>
                  <a:schemeClr val="bg2"/>
                </a:solidFill>
              </a:rPr>
              <a:t>Registers</a:t>
            </a:r>
          </a:p>
        </p:txBody>
      </p:sp>
      <p:sp>
        <p:nvSpPr>
          <p:cNvPr id="36875" name="Rectangle 11"/>
          <p:cNvSpPr>
            <a:spLocks noChangeArrowheads="1"/>
          </p:cNvSpPr>
          <p:nvPr/>
        </p:nvSpPr>
        <p:spPr bwMode="auto">
          <a:xfrm>
            <a:off x="5791200" y="3184525"/>
            <a:ext cx="1371600" cy="457200"/>
          </a:xfrm>
          <a:prstGeom prst="rect">
            <a:avLst/>
          </a:prstGeom>
          <a:solidFill>
            <a:schemeClr val="tx1"/>
          </a:solidFill>
          <a:ln w="9525">
            <a:solidFill>
              <a:schemeClr val="tx1"/>
            </a:solidFill>
            <a:miter lim="800000"/>
            <a:headEnd/>
            <a:tailEnd/>
          </a:ln>
        </p:spPr>
        <p:txBody>
          <a:bodyPr wrap="none" anchor="ctr"/>
          <a:lstStyle/>
          <a:p>
            <a:pPr algn="ctr"/>
            <a:r>
              <a:rPr lang="en-US" sz="2200" i="1">
                <a:solidFill>
                  <a:schemeClr val="bg2"/>
                </a:solidFill>
              </a:rPr>
              <a:t>Registers</a:t>
            </a:r>
          </a:p>
        </p:txBody>
      </p:sp>
      <p:sp>
        <p:nvSpPr>
          <p:cNvPr id="36876" name="Line 12"/>
          <p:cNvSpPr>
            <a:spLocks noChangeShapeType="1"/>
          </p:cNvSpPr>
          <p:nvPr/>
        </p:nvSpPr>
        <p:spPr bwMode="auto">
          <a:xfrm>
            <a:off x="7848600" y="1279525"/>
            <a:ext cx="0" cy="3429000"/>
          </a:xfrm>
          <a:prstGeom prst="line">
            <a:avLst/>
          </a:prstGeom>
          <a:noFill/>
          <a:ln w="127000">
            <a:solidFill>
              <a:srgbClr val="66FF66"/>
            </a:solidFill>
            <a:round/>
            <a:headEnd/>
            <a:tailEnd/>
          </a:ln>
        </p:spPr>
        <p:txBody>
          <a:bodyPr/>
          <a:lstStyle/>
          <a:p>
            <a:endParaRPr lang="en-US"/>
          </a:p>
        </p:txBody>
      </p:sp>
      <p:sp>
        <p:nvSpPr>
          <p:cNvPr id="36877" name="Line 13"/>
          <p:cNvSpPr>
            <a:spLocks noChangeShapeType="1"/>
          </p:cNvSpPr>
          <p:nvPr/>
        </p:nvSpPr>
        <p:spPr bwMode="auto">
          <a:xfrm>
            <a:off x="1143000" y="3336925"/>
            <a:ext cx="1143000" cy="1588"/>
          </a:xfrm>
          <a:prstGeom prst="line">
            <a:avLst/>
          </a:prstGeom>
          <a:noFill/>
          <a:ln w="127000">
            <a:solidFill>
              <a:schemeClr val="tx1"/>
            </a:solidFill>
            <a:round/>
            <a:headEnd type="triangle" w="med" len="med"/>
            <a:tailEnd type="triangle" w="med" len="med"/>
          </a:ln>
        </p:spPr>
        <p:txBody>
          <a:bodyPr/>
          <a:lstStyle/>
          <a:p>
            <a:endParaRPr lang="en-US"/>
          </a:p>
        </p:txBody>
      </p:sp>
      <p:sp>
        <p:nvSpPr>
          <p:cNvPr id="36878" name="Rectangle 15"/>
          <p:cNvSpPr>
            <a:spLocks noChangeArrowheads="1"/>
          </p:cNvSpPr>
          <p:nvPr/>
        </p:nvSpPr>
        <p:spPr bwMode="auto">
          <a:xfrm>
            <a:off x="3733800" y="4937125"/>
            <a:ext cx="1371600" cy="822325"/>
          </a:xfrm>
          <a:prstGeom prst="rect">
            <a:avLst/>
          </a:prstGeom>
          <a:solidFill>
            <a:schemeClr val="tx1"/>
          </a:solidFill>
          <a:ln w="9525">
            <a:noFill/>
            <a:miter lim="800000"/>
            <a:headEnd/>
            <a:tailEnd/>
          </a:ln>
        </p:spPr>
        <p:txBody>
          <a:bodyPr wrap="none" anchor="ctr"/>
          <a:lstStyle/>
          <a:p>
            <a:pPr algn="ctr"/>
            <a:r>
              <a:rPr lang="en-US" sz="2200">
                <a:solidFill>
                  <a:schemeClr val="bg2"/>
                </a:solidFill>
              </a:rPr>
              <a:t>Instruction</a:t>
            </a:r>
          </a:p>
          <a:p>
            <a:pPr algn="ctr"/>
            <a:r>
              <a:rPr lang="en-US" sz="2200">
                <a:solidFill>
                  <a:schemeClr val="bg2"/>
                </a:solidFill>
              </a:rPr>
              <a:t>Cache</a:t>
            </a:r>
          </a:p>
        </p:txBody>
      </p:sp>
      <p:sp>
        <p:nvSpPr>
          <p:cNvPr id="36879" name="Rectangle 16"/>
          <p:cNvSpPr>
            <a:spLocks noChangeArrowheads="1"/>
          </p:cNvSpPr>
          <p:nvPr/>
        </p:nvSpPr>
        <p:spPr bwMode="auto">
          <a:xfrm>
            <a:off x="5791200" y="1889125"/>
            <a:ext cx="1371600" cy="1295400"/>
          </a:xfrm>
          <a:prstGeom prst="rect">
            <a:avLst/>
          </a:prstGeom>
          <a:solidFill>
            <a:schemeClr val="bg1"/>
          </a:solidFill>
          <a:ln w="9525">
            <a:solidFill>
              <a:schemeClr val="tx1"/>
            </a:solidFill>
            <a:miter lim="800000"/>
            <a:headEnd/>
            <a:tailEnd/>
          </a:ln>
        </p:spPr>
        <p:txBody>
          <a:bodyPr wrap="none" anchor="ctr"/>
          <a:lstStyle/>
          <a:p>
            <a:pPr algn="ctr"/>
            <a:r>
              <a:rPr lang="en-US" sz="2200" b="1">
                <a:solidFill>
                  <a:srgbClr val="FF0000"/>
                </a:solidFill>
              </a:rPr>
              <a:t>Arithmetic</a:t>
            </a:r>
          </a:p>
          <a:p>
            <a:pPr algn="ctr"/>
            <a:r>
              <a:rPr lang="en-US" sz="2200" b="1">
                <a:solidFill>
                  <a:srgbClr val="FF0000"/>
                </a:solidFill>
              </a:rPr>
              <a:t>&amp; Logic</a:t>
            </a:r>
          </a:p>
          <a:p>
            <a:pPr algn="ctr"/>
            <a:r>
              <a:rPr lang="en-US" sz="2200" b="1">
                <a:solidFill>
                  <a:srgbClr val="FF0000"/>
                </a:solidFill>
              </a:rPr>
              <a:t>Unit</a:t>
            </a:r>
          </a:p>
        </p:txBody>
      </p:sp>
      <p:sp>
        <p:nvSpPr>
          <p:cNvPr id="36880" name="Rectangle 18"/>
          <p:cNvSpPr>
            <a:spLocks noChangeArrowheads="1"/>
          </p:cNvSpPr>
          <p:nvPr/>
        </p:nvSpPr>
        <p:spPr bwMode="auto">
          <a:xfrm>
            <a:off x="2286000" y="2270125"/>
            <a:ext cx="1143000" cy="1295400"/>
          </a:xfrm>
          <a:prstGeom prst="rect">
            <a:avLst/>
          </a:prstGeom>
          <a:solidFill>
            <a:schemeClr val="accent1"/>
          </a:solidFill>
          <a:ln w="9525">
            <a:noFill/>
            <a:miter lim="800000"/>
            <a:headEnd/>
            <a:tailEnd/>
          </a:ln>
        </p:spPr>
        <p:txBody>
          <a:bodyPr wrap="none" anchor="ctr"/>
          <a:lstStyle/>
          <a:p>
            <a:pPr algn="ctr"/>
            <a:r>
              <a:rPr lang="en-US" sz="2200" b="1">
                <a:solidFill>
                  <a:srgbClr val="FF0000"/>
                </a:solidFill>
              </a:rPr>
              <a:t>Bus</a:t>
            </a:r>
          </a:p>
          <a:p>
            <a:pPr algn="ctr"/>
            <a:r>
              <a:rPr lang="en-US" sz="2200" b="1">
                <a:solidFill>
                  <a:srgbClr val="FF0000"/>
                </a:solidFill>
              </a:rPr>
              <a:t>Interface</a:t>
            </a:r>
          </a:p>
          <a:p>
            <a:pPr algn="ctr"/>
            <a:r>
              <a:rPr lang="en-US" sz="2200" b="1">
                <a:solidFill>
                  <a:srgbClr val="FF0000"/>
                </a:solidFill>
              </a:rPr>
              <a:t>Unit</a:t>
            </a:r>
          </a:p>
        </p:txBody>
      </p:sp>
      <p:sp>
        <p:nvSpPr>
          <p:cNvPr id="36881" name="Line 19"/>
          <p:cNvSpPr>
            <a:spLocks noChangeShapeType="1"/>
          </p:cNvSpPr>
          <p:nvPr/>
        </p:nvSpPr>
        <p:spPr bwMode="auto">
          <a:xfrm>
            <a:off x="5105400" y="1355725"/>
            <a:ext cx="2743200" cy="0"/>
          </a:xfrm>
          <a:prstGeom prst="line">
            <a:avLst/>
          </a:prstGeom>
          <a:noFill/>
          <a:ln w="127000">
            <a:solidFill>
              <a:srgbClr val="66FF66"/>
            </a:solidFill>
            <a:round/>
            <a:headEnd/>
            <a:tailEnd/>
          </a:ln>
        </p:spPr>
        <p:txBody>
          <a:bodyPr/>
          <a:lstStyle/>
          <a:p>
            <a:endParaRPr lang="en-US"/>
          </a:p>
        </p:txBody>
      </p:sp>
      <p:sp>
        <p:nvSpPr>
          <p:cNvPr id="36882" name="Rectangle 20"/>
          <p:cNvSpPr>
            <a:spLocks noChangeArrowheads="1"/>
          </p:cNvSpPr>
          <p:nvPr/>
        </p:nvSpPr>
        <p:spPr bwMode="auto">
          <a:xfrm>
            <a:off x="3733800" y="762000"/>
            <a:ext cx="1371600" cy="822325"/>
          </a:xfrm>
          <a:prstGeom prst="rect">
            <a:avLst/>
          </a:prstGeom>
          <a:solidFill>
            <a:schemeClr val="tx1"/>
          </a:solidFill>
          <a:ln w="9525">
            <a:noFill/>
            <a:miter lim="800000"/>
            <a:headEnd/>
            <a:tailEnd/>
          </a:ln>
        </p:spPr>
        <p:txBody>
          <a:bodyPr wrap="none" anchor="ctr"/>
          <a:lstStyle/>
          <a:p>
            <a:pPr algn="ctr"/>
            <a:r>
              <a:rPr lang="en-US" sz="2200">
                <a:solidFill>
                  <a:schemeClr val="bg2"/>
                </a:solidFill>
              </a:rPr>
              <a:t>Data</a:t>
            </a:r>
          </a:p>
          <a:p>
            <a:pPr algn="ctr"/>
            <a:r>
              <a:rPr lang="en-US" sz="2200">
                <a:solidFill>
                  <a:schemeClr val="bg2"/>
                </a:solidFill>
              </a:rPr>
              <a:t>Cache</a:t>
            </a:r>
          </a:p>
        </p:txBody>
      </p:sp>
      <p:sp>
        <p:nvSpPr>
          <p:cNvPr id="36883" name="Line 21"/>
          <p:cNvSpPr>
            <a:spLocks noChangeShapeType="1"/>
          </p:cNvSpPr>
          <p:nvPr/>
        </p:nvSpPr>
        <p:spPr bwMode="auto">
          <a:xfrm flipH="1">
            <a:off x="7162800" y="3413125"/>
            <a:ext cx="1066800" cy="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6884" name="Line 22"/>
          <p:cNvSpPr>
            <a:spLocks noChangeShapeType="1"/>
          </p:cNvSpPr>
          <p:nvPr/>
        </p:nvSpPr>
        <p:spPr bwMode="auto">
          <a:xfrm>
            <a:off x="5105400" y="4022725"/>
            <a:ext cx="685800" cy="0"/>
          </a:xfrm>
          <a:prstGeom prst="line">
            <a:avLst/>
          </a:prstGeom>
          <a:noFill/>
          <a:ln w="127000">
            <a:solidFill>
              <a:schemeClr val="hlink"/>
            </a:solidFill>
            <a:round/>
            <a:headEnd/>
            <a:tailEnd type="triangle" w="med" len="med"/>
          </a:ln>
        </p:spPr>
        <p:txBody>
          <a:bodyPr/>
          <a:lstStyle/>
          <a:p>
            <a:endParaRPr lang="en-US"/>
          </a:p>
        </p:txBody>
      </p:sp>
      <p:sp>
        <p:nvSpPr>
          <p:cNvPr id="36885" name="Rectangle 23"/>
          <p:cNvSpPr>
            <a:spLocks noChangeArrowheads="1"/>
          </p:cNvSpPr>
          <p:nvPr/>
        </p:nvSpPr>
        <p:spPr bwMode="auto">
          <a:xfrm>
            <a:off x="3733800" y="3032125"/>
            <a:ext cx="1371600" cy="1066800"/>
          </a:xfrm>
          <a:prstGeom prst="rect">
            <a:avLst/>
          </a:prstGeom>
          <a:solidFill>
            <a:schemeClr val="bg1"/>
          </a:solidFill>
          <a:ln w="9525">
            <a:noFill/>
            <a:miter lim="800000"/>
            <a:headEnd/>
            <a:tailEnd/>
          </a:ln>
        </p:spPr>
        <p:txBody>
          <a:bodyPr wrap="none" anchor="ctr"/>
          <a:lstStyle/>
          <a:p>
            <a:pPr algn="ctr"/>
            <a:r>
              <a:rPr lang="en-US" sz="2200" b="1">
                <a:solidFill>
                  <a:srgbClr val="FF0000"/>
                </a:solidFill>
              </a:rPr>
              <a:t>Instruction</a:t>
            </a:r>
          </a:p>
          <a:p>
            <a:pPr algn="ctr"/>
            <a:r>
              <a:rPr lang="en-US" sz="2200" b="1">
                <a:solidFill>
                  <a:srgbClr val="FF0000"/>
                </a:solidFill>
              </a:rPr>
              <a:t>Decoder</a:t>
            </a:r>
          </a:p>
        </p:txBody>
      </p:sp>
      <p:sp>
        <p:nvSpPr>
          <p:cNvPr id="36886" name="Line 24"/>
          <p:cNvSpPr>
            <a:spLocks noChangeShapeType="1"/>
          </p:cNvSpPr>
          <p:nvPr/>
        </p:nvSpPr>
        <p:spPr bwMode="auto">
          <a:xfrm flipH="1">
            <a:off x="7162800" y="5470525"/>
            <a:ext cx="1066800" cy="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6887" name="Line 25"/>
          <p:cNvSpPr>
            <a:spLocks noChangeShapeType="1"/>
          </p:cNvSpPr>
          <p:nvPr/>
        </p:nvSpPr>
        <p:spPr bwMode="auto">
          <a:xfrm>
            <a:off x="8229600" y="898525"/>
            <a:ext cx="0" cy="4648200"/>
          </a:xfrm>
          <a:prstGeom prst="line">
            <a:avLst/>
          </a:prstGeom>
          <a:noFill/>
          <a:ln w="127000">
            <a:pattFill prst="wdUpDiag">
              <a:fgClr>
                <a:schemeClr val="tx1"/>
              </a:fgClr>
              <a:bgClr>
                <a:srgbClr val="009900"/>
              </a:bgClr>
            </a:pattFill>
            <a:round/>
            <a:headEnd/>
            <a:tailEnd/>
          </a:ln>
        </p:spPr>
        <p:txBody>
          <a:bodyPr/>
          <a:lstStyle/>
          <a:p>
            <a:endParaRPr lang="en-US"/>
          </a:p>
        </p:txBody>
      </p:sp>
      <p:sp>
        <p:nvSpPr>
          <p:cNvPr id="36888" name="Line 26"/>
          <p:cNvSpPr>
            <a:spLocks noChangeShapeType="1"/>
          </p:cNvSpPr>
          <p:nvPr/>
        </p:nvSpPr>
        <p:spPr bwMode="auto">
          <a:xfrm>
            <a:off x="5105400" y="974725"/>
            <a:ext cx="3124200" cy="0"/>
          </a:xfrm>
          <a:prstGeom prst="line">
            <a:avLst/>
          </a:prstGeom>
          <a:noFill/>
          <a:ln w="127000">
            <a:pattFill prst="wdUpDiag">
              <a:fgClr>
                <a:schemeClr val="tx1"/>
              </a:fgClr>
              <a:bgClr>
                <a:srgbClr val="009900"/>
              </a:bgClr>
            </a:pattFill>
            <a:round/>
            <a:headEnd type="triangle" w="med" len="med"/>
            <a:tailEnd/>
          </a:ln>
        </p:spPr>
        <p:txBody>
          <a:bodyPr/>
          <a:lstStyle/>
          <a:p>
            <a:endParaRPr lang="en-US"/>
          </a:p>
        </p:txBody>
      </p:sp>
      <p:sp>
        <p:nvSpPr>
          <p:cNvPr id="36889" name="Line 27"/>
          <p:cNvSpPr>
            <a:spLocks noChangeShapeType="1"/>
          </p:cNvSpPr>
          <p:nvPr/>
        </p:nvSpPr>
        <p:spPr bwMode="auto">
          <a:xfrm>
            <a:off x="7162800" y="2193925"/>
            <a:ext cx="685800" cy="0"/>
          </a:xfrm>
          <a:prstGeom prst="line">
            <a:avLst/>
          </a:prstGeom>
          <a:noFill/>
          <a:ln w="127000">
            <a:solidFill>
              <a:srgbClr val="66FF66"/>
            </a:solidFill>
            <a:round/>
            <a:headEnd type="triangle" w="med" len="med"/>
            <a:tailEnd/>
          </a:ln>
        </p:spPr>
        <p:txBody>
          <a:bodyPr/>
          <a:lstStyle/>
          <a:p>
            <a:endParaRPr lang="en-US"/>
          </a:p>
        </p:txBody>
      </p:sp>
      <p:sp>
        <p:nvSpPr>
          <p:cNvPr id="36890" name="Line 28"/>
          <p:cNvSpPr>
            <a:spLocks noChangeShapeType="1"/>
          </p:cNvSpPr>
          <p:nvPr/>
        </p:nvSpPr>
        <p:spPr bwMode="auto">
          <a:xfrm>
            <a:off x="1143000" y="2498725"/>
            <a:ext cx="1143000" cy="1588"/>
          </a:xfrm>
          <a:prstGeom prst="line">
            <a:avLst/>
          </a:prstGeom>
          <a:noFill/>
          <a:ln w="127000">
            <a:solidFill>
              <a:schemeClr val="tx1"/>
            </a:solidFill>
            <a:round/>
            <a:headEnd type="triangle" w="med" len="med"/>
            <a:tailEnd type="triangle" w="med" len="med"/>
          </a:ln>
        </p:spPr>
        <p:txBody>
          <a:bodyPr/>
          <a:lstStyle/>
          <a:p>
            <a:endParaRPr lang="en-US"/>
          </a:p>
        </p:txBody>
      </p:sp>
      <p:sp>
        <p:nvSpPr>
          <p:cNvPr id="36891" name="Rectangle 29"/>
          <p:cNvSpPr>
            <a:spLocks noChangeArrowheads="1"/>
          </p:cNvSpPr>
          <p:nvPr/>
        </p:nvSpPr>
        <p:spPr bwMode="auto">
          <a:xfrm>
            <a:off x="381000" y="3032125"/>
            <a:ext cx="762000" cy="609600"/>
          </a:xfrm>
          <a:prstGeom prst="rect">
            <a:avLst/>
          </a:prstGeom>
          <a:solidFill>
            <a:schemeClr val="tx1"/>
          </a:solidFill>
          <a:ln w="9525">
            <a:noFill/>
            <a:miter lim="800000"/>
            <a:headEnd/>
            <a:tailEnd/>
          </a:ln>
        </p:spPr>
        <p:txBody>
          <a:bodyPr wrap="none" anchor="ctr"/>
          <a:lstStyle/>
          <a:p>
            <a:pPr algn="ctr"/>
            <a:r>
              <a:rPr lang="en-US">
                <a:solidFill>
                  <a:schemeClr val="bg2"/>
                </a:solidFill>
              </a:rPr>
              <a:t>I/O</a:t>
            </a:r>
          </a:p>
        </p:txBody>
      </p:sp>
      <p:sp>
        <p:nvSpPr>
          <p:cNvPr id="36892" name="Rectangle 30"/>
          <p:cNvSpPr>
            <a:spLocks noChangeArrowheads="1"/>
          </p:cNvSpPr>
          <p:nvPr/>
        </p:nvSpPr>
        <p:spPr bwMode="auto">
          <a:xfrm>
            <a:off x="381000" y="2193925"/>
            <a:ext cx="762000" cy="609600"/>
          </a:xfrm>
          <a:prstGeom prst="rect">
            <a:avLst/>
          </a:prstGeom>
          <a:solidFill>
            <a:srgbClr val="EAEAEA"/>
          </a:solidFill>
          <a:ln w="9525">
            <a:solidFill>
              <a:schemeClr val="tx1"/>
            </a:solidFill>
            <a:miter lim="800000"/>
            <a:headEnd/>
            <a:tailEnd/>
          </a:ln>
        </p:spPr>
        <p:txBody>
          <a:bodyPr wrap="none" anchor="ctr"/>
          <a:lstStyle/>
          <a:p>
            <a:pPr algn="ctr"/>
            <a:r>
              <a:rPr lang="en-US">
                <a:solidFill>
                  <a:schemeClr val="bg2"/>
                </a:solidFill>
              </a:rPr>
              <a:t>RAM</a:t>
            </a:r>
            <a:endParaRPr lang="en-US"/>
          </a:p>
        </p:txBody>
      </p:sp>
      <p:sp>
        <p:nvSpPr>
          <p:cNvPr id="36893" name="Text Box 31"/>
          <p:cNvSpPr txBox="1">
            <a:spLocks noChangeArrowheads="1"/>
          </p:cNvSpPr>
          <p:nvPr/>
        </p:nvSpPr>
        <p:spPr bwMode="auto">
          <a:xfrm>
            <a:off x="1660525" y="2157413"/>
            <a:ext cx="184150" cy="457200"/>
          </a:xfrm>
          <a:prstGeom prst="rect">
            <a:avLst/>
          </a:prstGeom>
          <a:noFill/>
          <a:ln w="9525">
            <a:noFill/>
            <a:miter lim="800000"/>
            <a:headEnd/>
            <a:tailEnd/>
          </a:ln>
        </p:spPr>
        <p:txBody>
          <a:bodyPr wrap="none">
            <a:spAutoFit/>
          </a:bodyPr>
          <a:lstStyle/>
          <a:p>
            <a:endParaRPr lang="en-US"/>
          </a:p>
        </p:txBody>
      </p:sp>
      <p:sp>
        <p:nvSpPr>
          <p:cNvPr id="36894" name="Text Box 32"/>
          <p:cNvSpPr txBox="1">
            <a:spLocks noChangeArrowheads="1"/>
          </p:cNvSpPr>
          <p:nvPr/>
        </p:nvSpPr>
        <p:spPr bwMode="auto">
          <a:xfrm>
            <a:off x="1190625" y="1644650"/>
            <a:ext cx="1157288" cy="701675"/>
          </a:xfrm>
          <a:prstGeom prst="rect">
            <a:avLst/>
          </a:prstGeom>
          <a:noFill/>
          <a:ln w="9525">
            <a:noFill/>
            <a:miter lim="800000"/>
            <a:headEnd/>
            <a:tailEnd/>
          </a:ln>
        </p:spPr>
        <p:txBody>
          <a:bodyPr wrap="none">
            <a:spAutoFit/>
          </a:bodyPr>
          <a:lstStyle/>
          <a:p>
            <a:pPr algn="ctr"/>
            <a:r>
              <a:rPr lang="en-US" sz="2000" b="1"/>
              <a:t>Memory</a:t>
            </a:r>
          </a:p>
          <a:p>
            <a:pPr algn="ctr"/>
            <a:r>
              <a:rPr lang="en-US" sz="2000" b="1"/>
              <a:t>Bus</a:t>
            </a:r>
          </a:p>
        </p:txBody>
      </p:sp>
      <p:sp>
        <p:nvSpPr>
          <p:cNvPr id="36895" name="Text Box 33"/>
          <p:cNvSpPr txBox="1">
            <a:spLocks noChangeArrowheads="1"/>
          </p:cNvSpPr>
          <p:nvPr/>
        </p:nvSpPr>
        <p:spPr bwMode="auto">
          <a:xfrm>
            <a:off x="1227138" y="3549650"/>
            <a:ext cx="1087437" cy="701675"/>
          </a:xfrm>
          <a:prstGeom prst="rect">
            <a:avLst/>
          </a:prstGeom>
          <a:noFill/>
          <a:ln w="9525">
            <a:noFill/>
            <a:miter lim="800000"/>
            <a:headEnd/>
            <a:tailEnd/>
          </a:ln>
        </p:spPr>
        <p:txBody>
          <a:bodyPr wrap="none">
            <a:spAutoFit/>
          </a:bodyPr>
          <a:lstStyle/>
          <a:p>
            <a:pPr algn="ctr"/>
            <a:r>
              <a:rPr lang="en-US" sz="2000" b="1"/>
              <a:t>System</a:t>
            </a:r>
          </a:p>
          <a:p>
            <a:pPr algn="ctr"/>
            <a:r>
              <a:rPr lang="en-US" sz="2000" b="1"/>
              <a:t>Bus</a:t>
            </a:r>
          </a:p>
        </p:txBody>
      </p:sp>
      <p:sp>
        <p:nvSpPr>
          <p:cNvPr id="36896" name="Rectangle 34"/>
          <p:cNvSpPr>
            <a:spLocks noChangeArrowheads="1"/>
          </p:cNvSpPr>
          <p:nvPr/>
        </p:nvSpPr>
        <p:spPr bwMode="auto">
          <a:xfrm>
            <a:off x="5791200" y="3946525"/>
            <a:ext cx="1371600" cy="1295400"/>
          </a:xfrm>
          <a:prstGeom prst="rect">
            <a:avLst/>
          </a:prstGeom>
          <a:solidFill>
            <a:schemeClr val="bg1"/>
          </a:solidFill>
          <a:ln w="9525">
            <a:solidFill>
              <a:schemeClr val="tx1"/>
            </a:solidFill>
            <a:miter lim="800000"/>
            <a:headEnd/>
            <a:tailEnd/>
          </a:ln>
        </p:spPr>
        <p:txBody>
          <a:bodyPr wrap="none" anchor="ctr"/>
          <a:lstStyle/>
          <a:p>
            <a:pPr algn="ctr"/>
            <a:r>
              <a:rPr lang="en-US" sz="2200" b="1">
                <a:solidFill>
                  <a:srgbClr val="FF0000"/>
                </a:solidFill>
              </a:rPr>
              <a:t>Floating</a:t>
            </a:r>
          </a:p>
          <a:p>
            <a:pPr algn="ctr"/>
            <a:r>
              <a:rPr lang="en-US" sz="2200" b="1">
                <a:solidFill>
                  <a:srgbClr val="FF0000"/>
                </a:solidFill>
              </a:rPr>
              <a:t>Point</a:t>
            </a:r>
          </a:p>
          <a:p>
            <a:pPr algn="ctr"/>
            <a:r>
              <a:rPr lang="en-US" sz="2200" b="1">
                <a:solidFill>
                  <a:srgbClr val="FF0000"/>
                </a:solidFill>
              </a:rPr>
              <a:t>Unit</a:t>
            </a:r>
          </a:p>
        </p:txBody>
      </p:sp>
    </p:spTree>
    <p:extLst>
      <p:ext uri="{BB962C8B-B14F-4D97-AF65-F5344CB8AC3E}">
        <p14:creationId xmlns:p14="http://schemas.microsoft.com/office/powerpoint/2010/main" val="3631949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228600"/>
            <a:ext cx="7772400" cy="1143000"/>
          </a:xfrm>
        </p:spPr>
        <p:txBody>
          <a:bodyPr/>
          <a:lstStyle/>
          <a:p>
            <a:r>
              <a:rPr lang="en-US" smtClean="0"/>
              <a:t>Arithmetic &amp; Logic Unit (ALU)</a:t>
            </a:r>
          </a:p>
        </p:txBody>
      </p:sp>
      <p:sp>
        <p:nvSpPr>
          <p:cNvPr id="37891" name="Rectangle 3"/>
          <p:cNvSpPr>
            <a:spLocks noGrp="1" noChangeArrowheads="1"/>
          </p:cNvSpPr>
          <p:nvPr>
            <p:ph type="body" idx="1"/>
          </p:nvPr>
        </p:nvSpPr>
        <p:spPr>
          <a:xfrm>
            <a:off x="0" y="1143000"/>
            <a:ext cx="9144000" cy="5486400"/>
          </a:xfrm>
        </p:spPr>
        <p:txBody>
          <a:bodyPr/>
          <a:lstStyle/>
          <a:p>
            <a:pPr>
              <a:lnSpc>
                <a:spcPct val="90000"/>
              </a:lnSpc>
            </a:pPr>
            <a:r>
              <a:rPr lang="en-US" smtClean="0"/>
              <a:t>It performs whole-number </a:t>
            </a:r>
            <a:r>
              <a:rPr lang="en-US" smtClean="0">
                <a:solidFill>
                  <a:schemeClr val="tx2"/>
                </a:solidFill>
              </a:rPr>
              <a:t>math</a:t>
            </a:r>
            <a:r>
              <a:rPr lang="en-US" smtClean="0"/>
              <a:t> calculations (subtract, multiply, divide, etc.), </a:t>
            </a:r>
            <a:r>
              <a:rPr lang="en-US" smtClean="0">
                <a:solidFill>
                  <a:schemeClr val="tx2"/>
                </a:solidFill>
              </a:rPr>
              <a:t>comparisons</a:t>
            </a:r>
            <a:r>
              <a:rPr lang="en-US" smtClean="0"/>
              <a:t> (&lt;, &gt;, etc.) and </a:t>
            </a:r>
            <a:r>
              <a:rPr lang="en-US" smtClean="0">
                <a:solidFill>
                  <a:schemeClr val="tx2"/>
                </a:solidFill>
              </a:rPr>
              <a:t>logical </a:t>
            </a:r>
            <a:r>
              <a:rPr lang="en-US" smtClean="0"/>
              <a:t>operations (NOT, OR, AND, etc.)</a:t>
            </a:r>
          </a:p>
          <a:p>
            <a:pPr>
              <a:lnSpc>
                <a:spcPct val="90000"/>
              </a:lnSpc>
            </a:pPr>
            <a:endParaRPr lang="en-US" smtClean="0"/>
          </a:p>
          <a:p>
            <a:pPr>
              <a:lnSpc>
                <a:spcPct val="90000"/>
              </a:lnSpc>
            </a:pPr>
            <a:r>
              <a:rPr lang="en-US" smtClean="0"/>
              <a:t>The new breed of popular microprocessors have not one but two almost identical ALU’s that can do calculations simultaneously, doubling the capability</a:t>
            </a:r>
          </a:p>
        </p:txBody>
      </p:sp>
    </p:spTree>
    <p:extLst>
      <p:ext uri="{BB962C8B-B14F-4D97-AF65-F5344CB8AC3E}">
        <p14:creationId xmlns:p14="http://schemas.microsoft.com/office/powerpoint/2010/main" val="21322135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52400"/>
            <a:ext cx="7772400" cy="1143000"/>
          </a:xfrm>
        </p:spPr>
        <p:txBody>
          <a:bodyPr/>
          <a:lstStyle/>
          <a:p>
            <a:r>
              <a:rPr lang="en-US" smtClean="0"/>
              <a:t>Floating-Point Unit (FPU)</a:t>
            </a:r>
          </a:p>
        </p:txBody>
      </p:sp>
      <p:sp>
        <p:nvSpPr>
          <p:cNvPr id="38915" name="Rectangle 3"/>
          <p:cNvSpPr>
            <a:spLocks noGrp="1" noChangeArrowheads="1"/>
          </p:cNvSpPr>
          <p:nvPr>
            <p:ph type="body" idx="1"/>
          </p:nvPr>
        </p:nvSpPr>
        <p:spPr>
          <a:xfrm>
            <a:off x="0" y="1371600"/>
            <a:ext cx="9144000" cy="6096000"/>
          </a:xfrm>
        </p:spPr>
        <p:txBody>
          <a:bodyPr>
            <a:normAutofit/>
          </a:bodyPr>
          <a:lstStyle/>
          <a:p>
            <a:pPr>
              <a:lnSpc>
                <a:spcPct val="90000"/>
              </a:lnSpc>
            </a:pPr>
            <a:r>
              <a:rPr lang="en-US" sz="2800" dirty="0" smtClean="0"/>
              <a:t>Also known as the “</a:t>
            </a:r>
            <a:r>
              <a:rPr lang="en-US" sz="2800" b="1" dirty="0" smtClean="0">
                <a:solidFill>
                  <a:srgbClr val="FF0000"/>
                </a:solidFill>
              </a:rPr>
              <a:t>Numeric Unit”</a:t>
            </a:r>
          </a:p>
          <a:p>
            <a:pPr>
              <a:lnSpc>
                <a:spcPct val="90000"/>
              </a:lnSpc>
            </a:pPr>
            <a:endParaRPr lang="en-US" sz="1600" dirty="0" smtClean="0"/>
          </a:p>
          <a:p>
            <a:pPr>
              <a:lnSpc>
                <a:spcPct val="90000"/>
              </a:lnSpc>
            </a:pPr>
            <a:r>
              <a:rPr lang="en-US" sz="2800" dirty="0" smtClean="0"/>
              <a:t>It performs </a:t>
            </a:r>
            <a:r>
              <a:rPr lang="en-US" sz="2800" dirty="0" smtClean="0">
                <a:solidFill>
                  <a:schemeClr val="tx2"/>
                </a:solidFill>
              </a:rPr>
              <a:t>calculations that involve</a:t>
            </a:r>
            <a:r>
              <a:rPr lang="en-US" sz="2800" dirty="0" smtClean="0"/>
              <a:t> numbers represented in the </a:t>
            </a:r>
            <a:r>
              <a:rPr lang="en-US" sz="2800" dirty="0" smtClean="0">
                <a:solidFill>
                  <a:schemeClr val="tx2"/>
                </a:solidFill>
              </a:rPr>
              <a:t>scientific notation</a:t>
            </a:r>
            <a:r>
              <a:rPr lang="en-US" sz="2800" dirty="0" smtClean="0"/>
              <a:t> (floating-point numbers).</a:t>
            </a:r>
          </a:p>
          <a:p>
            <a:pPr>
              <a:lnSpc>
                <a:spcPct val="90000"/>
              </a:lnSpc>
            </a:pPr>
            <a:endParaRPr lang="en-US" sz="1600" dirty="0" smtClean="0"/>
          </a:p>
          <a:p>
            <a:pPr>
              <a:lnSpc>
                <a:spcPct val="90000"/>
              </a:lnSpc>
            </a:pPr>
            <a:r>
              <a:rPr lang="en-US" sz="2800" dirty="0" smtClean="0"/>
              <a:t>This notation can represent </a:t>
            </a:r>
            <a:r>
              <a:rPr lang="en-US" sz="2800" dirty="0" smtClean="0">
                <a:solidFill>
                  <a:srgbClr val="FF0000"/>
                </a:solidFill>
              </a:rPr>
              <a:t>extremely small </a:t>
            </a:r>
            <a:r>
              <a:rPr lang="en-US" sz="2800" dirty="0" smtClean="0"/>
              <a:t>and extremely </a:t>
            </a:r>
            <a:r>
              <a:rPr lang="en-US" sz="2800" dirty="0" smtClean="0">
                <a:solidFill>
                  <a:srgbClr val="FF0000"/>
                </a:solidFill>
              </a:rPr>
              <a:t>large</a:t>
            </a:r>
            <a:r>
              <a:rPr lang="en-US" sz="2800" dirty="0" smtClean="0">
                <a:solidFill>
                  <a:srgbClr val="66FF66"/>
                </a:solidFill>
              </a:rPr>
              <a:t> </a:t>
            </a:r>
            <a:r>
              <a:rPr lang="en-US" sz="2800" dirty="0" smtClean="0"/>
              <a:t>numbers in a </a:t>
            </a:r>
            <a:r>
              <a:rPr lang="en-US" sz="2800" dirty="0" smtClean="0">
                <a:solidFill>
                  <a:schemeClr val="tx2"/>
                </a:solidFill>
              </a:rPr>
              <a:t>compact form</a:t>
            </a:r>
          </a:p>
          <a:p>
            <a:pPr>
              <a:lnSpc>
                <a:spcPct val="90000"/>
              </a:lnSpc>
            </a:pPr>
            <a:endParaRPr lang="en-US" sz="1600" dirty="0" smtClean="0"/>
          </a:p>
          <a:p>
            <a:pPr>
              <a:lnSpc>
                <a:spcPct val="90000"/>
              </a:lnSpc>
            </a:pPr>
            <a:r>
              <a:rPr lang="en-US" sz="2800" dirty="0" smtClean="0"/>
              <a:t>Floating-point calculations are required for doing </a:t>
            </a:r>
            <a:r>
              <a:rPr lang="en-US" sz="2800" dirty="0" smtClean="0">
                <a:solidFill>
                  <a:schemeClr val="tx2"/>
                </a:solidFill>
              </a:rPr>
              <a:t>graphics, engineering and scientific work</a:t>
            </a:r>
          </a:p>
          <a:p>
            <a:pPr>
              <a:lnSpc>
                <a:spcPct val="90000"/>
              </a:lnSpc>
            </a:pPr>
            <a:endParaRPr lang="en-US" sz="1600" dirty="0" smtClean="0"/>
          </a:p>
          <a:p>
            <a:pPr>
              <a:lnSpc>
                <a:spcPct val="90000"/>
              </a:lnSpc>
            </a:pPr>
            <a:r>
              <a:rPr lang="en-US" sz="2800" dirty="0" smtClean="0"/>
              <a:t>The </a:t>
            </a:r>
            <a:r>
              <a:rPr lang="en-US" sz="2800" dirty="0" smtClean="0">
                <a:solidFill>
                  <a:schemeClr val="tx2"/>
                </a:solidFill>
              </a:rPr>
              <a:t>ALU can do these</a:t>
            </a:r>
            <a:r>
              <a:rPr lang="en-US" sz="2800" dirty="0" smtClean="0"/>
              <a:t> calculations as well, but will do them very </a:t>
            </a:r>
            <a:r>
              <a:rPr lang="en-US" sz="2800" dirty="0" smtClean="0">
                <a:solidFill>
                  <a:srgbClr val="FF0000"/>
                </a:solidFill>
              </a:rPr>
              <a:t>slowly</a:t>
            </a:r>
          </a:p>
        </p:txBody>
      </p:sp>
    </p:spTree>
    <p:extLst>
      <p:ext uri="{BB962C8B-B14F-4D97-AF65-F5344CB8AC3E}">
        <p14:creationId xmlns:p14="http://schemas.microsoft.com/office/powerpoint/2010/main" val="17124343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152400"/>
            <a:ext cx="7772400" cy="1143000"/>
          </a:xfrm>
        </p:spPr>
        <p:txBody>
          <a:bodyPr/>
          <a:lstStyle/>
          <a:p>
            <a:r>
              <a:rPr lang="en-US" smtClean="0"/>
              <a:t>registrar – register – resistor</a:t>
            </a:r>
          </a:p>
        </p:txBody>
      </p:sp>
      <p:sp>
        <p:nvSpPr>
          <p:cNvPr id="39939" name="Rectangle 3"/>
          <p:cNvSpPr>
            <a:spLocks noGrp="1" noChangeArrowheads="1"/>
          </p:cNvSpPr>
          <p:nvPr>
            <p:ph type="body" idx="1"/>
          </p:nvPr>
        </p:nvSpPr>
        <p:spPr>
          <a:xfrm>
            <a:off x="0" y="1219200"/>
            <a:ext cx="9144000" cy="5410200"/>
          </a:xfrm>
        </p:spPr>
        <p:txBody>
          <a:bodyPr/>
          <a:lstStyle/>
          <a:p>
            <a:r>
              <a:rPr lang="en-US" smtClean="0"/>
              <a:t>Both ALU &amp; FPU have </a:t>
            </a:r>
            <a:r>
              <a:rPr lang="en-US" smtClean="0">
                <a:solidFill>
                  <a:srgbClr val="FF0000"/>
                </a:solidFill>
              </a:rPr>
              <a:t>a very small amount of super-fast private memory </a:t>
            </a:r>
            <a:r>
              <a:rPr lang="en-US" smtClean="0"/>
              <a:t>placed right next to them for their </a:t>
            </a:r>
            <a:r>
              <a:rPr lang="en-US" smtClean="0">
                <a:solidFill>
                  <a:schemeClr val="tx2"/>
                </a:solidFill>
              </a:rPr>
              <a:t>exclusive</a:t>
            </a:r>
            <a:r>
              <a:rPr lang="en-US" smtClean="0"/>
              <a:t> use.  These are called registers</a:t>
            </a:r>
          </a:p>
          <a:p>
            <a:endParaRPr lang="en-US" smtClean="0"/>
          </a:p>
          <a:p>
            <a:r>
              <a:rPr lang="en-US" smtClean="0"/>
              <a:t>The ALU &amp; FPU store </a:t>
            </a:r>
            <a:r>
              <a:rPr lang="en-US" smtClean="0">
                <a:solidFill>
                  <a:schemeClr val="tx2"/>
                </a:solidFill>
              </a:rPr>
              <a:t>intermediate and final results</a:t>
            </a:r>
            <a:r>
              <a:rPr lang="en-US" smtClean="0"/>
              <a:t> from their calculations in these registers</a:t>
            </a:r>
          </a:p>
          <a:p>
            <a:endParaRPr lang="en-US" smtClean="0"/>
          </a:p>
          <a:p>
            <a:r>
              <a:rPr lang="en-US" smtClean="0">
                <a:solidFill>
                  <a:srgbClr val="FF0000"/>
                </a:solidFill>
              </a:rPr>
              <a:t>Processed data</a:t>
            </a:r>
            <a:r>
              <a:rPr lang="en-US" smtClean="0"/>
              <a:t> goes back to the data cache and then to main memory from these registers</a:t>
            </a:r>
          </a:p>
        </p:txBody>
      </p:sp>
    </p:spTree>
    <p:extLst>
      <p:ext uri="{BB962C8B-B14F-4D97-AF65-F5344CB8AC3E}">
        <p14:creationId xmlns:p14="http://schemas.microsoft.com/office/powerpoint/2010/main" val="396967282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smtClean="0"/>
              <a:t>Introduction to Microcontrollers</a:t>
            </a:r>
          </a:p>
        </p:txBody>
      </p:sp>
      <p:sp>
        <p:nvSpPr>
          <p:cNvPr id="3075" name="Rectangle 7"/>
          <p:cNvSpPr>
            <a:spLocks noGrp="1" noChangeArrowheads="1"/>
          </p:cNvSpPr>
          <p:nvPr>
            <p:ph type="body" idx="1"/>
          </p:nvPr>
        </p:nvSpPr>
        <p:spPr/>
        <p:txBody>
          <a:bodyPr/>
          <a:lstStyle/>
          <a:p>
            <a:pPr eaLnBrk="1" hangingPunct="1">
              <a:spcBef>
                <a:spcPct val="50000"/>
              </a:spcBef>
              <a:buFontTx/>
              <a:buNone/>
            </a:pPr>
            <a:r>
              <a:rPr lang="en-US" smtClean="0"/>
              <a:t>Parts of computer: CPU, memory, I/O</a:t>
            </a:r>
          </a:p>
          <a:p>
            <a:pPr eaLnBrk="1" hangingPunct="1"/>
            <a:r>
              <a:rPr lang="en-US" smtClean="0"/>
              <a:t>CPU: Control and data path</a:t>
            </a:r>
          </a:p>
          <a:p>
            <a:pPr eaLnBrk="1" hangingPunct="1"/>
            <a:r>
              <a:rPr lang="en-US" smtClean="0"/>
              <a:t>Memory: Stores instruction and data</a:t>
            </a:r>
          </a:p>
          <a:p>
            <a:pPr eaLnBrk="1" hangingPunct="1"/>
            <a:r>
              <a:rPr lang="en-US" smtClean="0"/>
              <a:t>Input/output: Interact with the outside of computers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76200"/>
            <a:ext cx="7772400" cy="1143000"/>
          </a:xfrm>
        </p:spPr>
        <p:txBody>
          <a:bodyPr/>
          <a:lstStyle/>
          <a:p>
            <a:r>
              <a:rPr lang="en-US" smtClean="0"/>
              <a:t>Control Unit</a:t>
            </a:r>
          </a:p>
        </p:txBody>
      </p:sp>
      <p:sp>
        <p:nvSpPr>
          <p:cNvPr id="40963" name="Rectangle 3"/>
          <p:cNvSpPr>
            <a:spLocks noGrp="1" noChangeArrowheads="1"/>
          </p:cNvSpPr>
          <p:nvPr>
            <p:ph type="body" idx="1"/>
          </p:nvPr>
        </p:nvSpPr>
        <p:spPr>
          <a:xfrm>
            <a:off x="457200" y="1295400"/>
            <a:ext cx="8382000" cy="4114800"/>
          </a:xfrm>
        </p:spPr>
        <p:txBody>
          <a:bodyPr>
            <a:normAutofit fontScale="92500" lnSpcReduction="10000"/>
          </a:bodyPr>
          <a:lstStyle/>
          <a:p>
            <a:r>
              <a:rPr lang="en-US" smtClean="0"/>
              <a:t>The </a:t>
            </a:r>
            <a:r>
              <a:rPr lang="en-US" b="1" smtClean="0">
                <a:solidFill>
                  <a:srgbClr val="FF0000"/>
                </a:solidFill>
              </a:rPr>
              <a:t>brain of the uP</a:t>
            </a:r>
          </a:p>
          <a:p>
            <a:endParaRPr lang="en-US" smtClean="0"/>
          </a:p>
          <a:p>
            <a:r>
              <a:rPr lang="en-US" smtClean="0">
                <a:solidFill>
                  <a:schemeClr val="tx2"/>
                </a:solidFill>
              </a:rPr>
              <a:t>Manages</a:t>
            </a:r>
            <a:r>
              <a:rPr lang="en-US" smtClean="0"/>
              <a:t> the whole uP</a:t>
            </a:r>
          </a:p>
          <a:p>
            <a:endParaRPr lang="en-US" smtClean="0"/>
          </a:p>
          <a:p>
            <a:r>
              <a:rPr lang="en-US" smtClean="0"/>
              <a:t>Tasks include – </a:t>
            </a:r>
          </a:p>
          <a:p>
            <a:pPr>
              <a:buFontTx/>
              <a:buNone/>
            </a:pPr>
            <a:r>
              <a:rPr lang="en-US" smtClean="0"/>
              <a:t> </a:t>
            </a:r>
            <a:r>
              <a:rPr lang="en-US" smtClean="0">
                <a:solidFill>
                  <a:srgbClr val="7030A0"/>
                </a:solidFill>
              </a:rPr>
              <a:t>- fetching instructions &amp; data, </a:t>
            </a:r>
          </a:p>
          <a:p>
            <a:pPr>
              <a:buFontTx/>
              <a:buNone/>
            </a:pPr>
            <a:r>
              <a:rPr lang="en-US" smtClean="0">
                <a:solidFill>
                  <a:srgbClr val="7030A0"/>
                </a:solidFill>
              </a:rPr>
              <a:t> - storing data, </a:t>
            </a:r>
          </a:p>
          <a:p>
            <a:pPr>
              <a:buFontTx/>
              <a:buNone/>
            </a:pPr>
            <a:r>
              <a:rPr lang="en-US" smtClean="0">
                <a:solidFill>
                  <a:srgbClr val="7030A0"/>
                </a:solidFill>
              </a:rPr>
              <a:t> - managing input/output devices</a:t>
            </a:r>
          </a:p>
        </p:txBody>
      </p:sp>
    </p:spTree>
    <p:extLst>
      <p:ext uri="{BB962C8B-B14F-4D97-AF65-F5344CB8AC3E}">
        <p14:creationId xmlns:p14="http://schemas.microsoft.com/office/powerpoint/2010/main" val="202758273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fontScale="90000"/>
          </a:bodyPr>
          <a:lstStyle/>
          <a:p>
            <a:r>
              <a:rPr lang="en-US" b="1" dirty="0"/>
              <a:t>Let’s talk about the language of a </a:t>
            </a:r>
            <a:r>
              <a:rPr lang="en-US" b="1" dirty="0" err="1" smtClean="0"/>
              <a:t>uP</a:t>
            </a:r>
            <a:r>
              <a:rPr lang="en-US" b="1" dirty="0" smtClean="0"/>
              <a:t/>
            </a:r>
            <a:br>
              <a:rPr lang="en-US" b="1" dirty="0" smtClean="0"/>
            </a:br>
            <a:r>
              <a:rPr lang="en-US" dirty="0" smtClean="0"/>
              <a:t>Machine-level Execution</a:t>
            </a:r>
          </a:p>
        </p:txBody>
      </p:sp>
      <p:sp>
        <p:nvSpPr>
          <p:cNvPr id="84995" name="Rectangle 3"/>
          <p:cNvSpPr>
            <a:spLocks noGrp="1" noChangeArrowheads="1"/>
          </p:cNvSpPr>
          <p:nvPr>
            <p:ph type="body" idx="1"/>
          </p:nvPr>
        </p:nvSpPr>
        <p:spPr>
          <a:xfrm>
            <a:off x="685800" y="1981200"/>
            <a:ext cx="7772400" cy="4471988"/>
          </a:xfrm>
        </p:spPr>
        <p:txBody>
          <a:bodyPr/>
          <a:lstStyle/>
          <a:p>
            <a:pPr marL="609600" indent="-609600" eaLnBrk="1" hangingPunct="1">
              <a:lnSpc>
                <a:spcPct val="80000"/>
              </a:lnSpc>
              <a:buFontTx/>
              <a:buNone/>
            </a:pPr>
            <a:r>
              <a:rPr lang="en-US" sz="2400" smtClean="0">
                <a:solidFill>
                  <a:srgbClr val="CC3300"/>
                </a:solidFill>
              </a:rPr>
              <a:t>Machine instruction</a:t>
            </a:r>
            <a:r>
              <a:rPr lang="en-US" sz="2400" smtClean="0"/>
              <a:t>:</a:t>
            </a:r>
          </a:p>
          <a:p>
            <a:pPr marL="990600" lvl="1" indent="-533400" eaLnBrk="1" hangingPunct="1">
              <a:lnSpc>
                <a:spcPct val="80000"/>
              </a:lnSpc>
            </a:pPr>
            <a:r>
              <a:rPr lang="en-US" sz="2000" smtClean="0"/>
              <a:t>A bundle of binary bits with certain formats</a:t>
            </a:r>
          </a:p>
          <a:p>
            <a:pPr marL="990600" lvl="1" indent="-533400" eaLnBrk="1" hangingPunct="1">
              <a:lnSpc>
                <a:spcPct val="80000"/>
              </a:lnSpc>
            </a:pPr>
            <a:r>
              <a:rPr lang="en-US" sz="2000" smtClean="0"/>
              <a:t>Only asks for simple operations</a:t>
            </a:r>
          </a:p>
          <a:p>
            <a:pPr marL="990600" lvl="1" indent="-533400" eaLnBrk="1" hangingPunct="1">
              <a:lnSpc>
                <a:spcPct val="80000"/>
              </a:lnSpc>
            </a:pPr>
            <a:r>
              <a:rPr lang="en-US" sz="2000" smtClean="0">
                <a:solidFill>
                  <a:srgbClr val="CC3300"/>
                </a:solidFill>
              </a:rPr>
              <a:t>Assembly</a:t>
            </a:r>
            <a:r>
              <a:rPr lang="en-US" sz="2000" smtClean="0"/>
              <a:t>: textual notations of machine program</a:t>
            </a:r>
          </a:p>
          <a:p>
            <a:pPr marL="609600" indent="-609600" eaLnBrk="1" hangingPunct="1">
              <a:lnSpc>
                <a:spcPct val="80000"/>
              </a:lnSpc>
              <a:buFontTx/>
              <a:buNone/>
            </a:pPr>
            <a:endParaRPr lang="en-US" sz="2400" smtClean="0"/>
          </a:p>
          <a:p>
            <a:pPr marL="609600" indent="-609600" eaLnBrk="1" hangingPunct="1">
              <a:lnSpc>
                <a:spcPct val="80000"/>
              </a:lnSpc>
              <a:buFontTx/>
              <a:buNone/>
            </a:pPr>
            <a:r>
              <a:rPr lang="en-US" sz="2400" smtClean="0"/>
              <a:t>Example:</a:t>
            </a:r>
          </a:p>
          <a:p>
            <a:pPr marL="609600" indent="-609600" eaLnBrk="1" hangingPunct="1">
              <a:lnSpc>
                <a:spcPct val="80000"/>
              </a:lnSpc>
              <a:buFontTx/>
              <a:buNone/>
            </a:pPr>
            <a:r>
              <a:rPr lang="en-US" sz="2400" smtClean="0"/>
              <a:t>	</a:t>
            </a:r>
            <a:r>
              <a:rPr lang="en-US" sz="2400" smtClean="0">
                <a:latin typeface="Courier New" pitchFamily="49" charset="0"/>
              </a:rPr>
              <a:t>	c = a + b;</a:t>
            </a:r>
          </a:p>
          <a:p>
            <a:pPr marL="609600" indent="-609600" eaLnBrk="1" hangingPunct="1">
              <a:lnSpc>
                <a:spcPct val="80000"/>
              </a:lnSpc>
              <a:buFontTx/>
              <a:buNone/>
            </a:pPr>
            <a:r>
              <a:rPr lang="en-US" sz="2400" smtClean="0"/>
              <a:t>Machine execution:</a:t>
            </a:r>
          </a:p>
          <a:p>
            <a:pPr marL="609600" indent="-609600" eaLnBrk="1" hangingPunct="1">
              <a:lnSpc>
                <a:spcPct val="80000"/>
              </a:lnSpc>
              <a:buFontTx/>
              <a:buNone/>
            </a:pPr>
            <a:r>
              <a:rPr lang="en-US" sz="2400" smtClean="0">
                <a:latin typeface="Courier New" pitchFamily="49" charset="0"/>
              </a:rPr>
              <a:t>		r1 </a:t>
            </a:r>
            <a:r>
              <a:rPr lang="en-US" sz="2400" smtClean="0">
                <a:latin typeface="Courier New" pitchFamily="49" charset="0"/>
                <a:cs typeface="Times New Roman" pitchFamily="18" charset="0"/>
              </a:rPr>
              <a:t>← mem(a)</a:t>
            </a:r>
          </a:p>
          <a:p>
            <a:pPr marL="609600" indent="-609600" eaLnBrk="1" hangingPunct="1">
              <a:lnSpc>
                <a:spcPct val="80000"/>
              </a:lnSpc>
              <a:buFontTx/>
              <a:buNone/>
            </a:pPr>
            <a:r>
              <a:rPr lang="en-US" sz="2400" smtClean="0">
                <a:latin typeface="Courier New" pitchFamily="49" charset="0"/>
                <a:cs typeface="Times New Roman" pitchFamily="18" charset="0"/>
              </a:rPr>
              <a:t>		r2 ← mem(b)</a:t>
            </a:r>
          </a:p>
          <a:p>
            <a:pPr marL="609600" indent="-609600" eaLnBrk="1" hangingPunct="1">
              <a:lnSpc>
                <a:spcPct val="80000"/>
              </a:lnSpc>
              <a:buFontTx/>
              <a:buNone/>
            </a:pPr>
            <a:r>
              <a:rPr lang="en-US" sz="2400" smtClean="0">
                <a:latin typeface="Courier New" pitchFamily="49" charset="0"/>
                <a:cs typeface="Times New Roman" pitchFamily="18" charset="0"/>
              </a:rPr>
              <a:t>		r3 ← ADD r1, r2</a:t>
            </a:r>
          </a:p>
          <a:p>
            <a:pPr marL="609600" indent="-609600" eaLnBrk="1" hangingPunct="1">
              <a:lnSpc>
                <a:spcPct val="80000"/>
              </a:lnSpc>
              <a:buFontTx/>
              <a:buNone/>
            </a:pPr>
            <a:r>
              <a:rPr lang="en-US" sz="2400" smtClean="0">
                <a:latin typeface="Courier New" pitchFamily="49" charset="0"/>
              </a:rPr>
              <a:t>		mem(c) </a:t>
            </a:r>
            <a:r>
              <a:rPr lang="en-US" sz="2400" smtClean="0">
                <a:latin typeface="Courier New" pitchFamily="49" charset="0"/>
                <a:cs typeface="Times New Roman" pitchFamily="18" charset="0"/>
              </a:rPr>
              <a:t>← r3</a:t>
            </a:r>
            <a:endParaRPr lang="en-US" sz="2400" smtClean="0">
              <a:latin typeface="Courier New" pitchFamily="49" charset="0"/>
            </a:endParaRPr>
          </a:p>
          <a:p>
            <a:pPr marL="609600" indent="-609600" eaLnBrk="1" hangingPunct="1">
              <a:lnSpc>
                <a:spcPct val="80000"/>
              </a:lnSpc>
              <a:buFontTx/>
              <a:buNone/>
            </a:pPr>
            <a:endParaRPr lang="en-US" sz="2400" smtClean="0"/>
          </a:p>
        </p:txBody>
      </p:sp>
    </p:spTree>
    <p:extLst>
      <p:ext uri="{BB962C8B-B14F-4D97-AF65-F5344CB8AC3E}">
        <p14:creationId xmlns:p14="http://schemas.microsoft.com/office/powerpoint/2010/main" val="35269795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6"/>
          <p:cNvSpPr>
            <a:spLocks noGrp="1" noChangeArrowheads="1"/>
          </p:cNvSpPr>
          <p:nvPr>
            <p:ph type="title"/>
          </p:nvPr>
        </p:nvSpPr>
        <p:spPr/>
        <p:txBody>
          <a:bodyPr/>
          <a:lstStyle/>
          <a:p>
            <a:pPr eaLnBrk="1" hangingPunct="1"/>
            <a:r>
              <a:rPr lang="en-US" sz="4000" smtClean="0"/>
              <a:t>Software</a:t>
            </a:r>
            <a:endParaRPr lang="en-US" sz="2000" smtClean="0"/>
          </a:p>
        </p:txBody>
      </p:sp>
      <p:sp>
        <p:nvSpPr>
          <p:cNvPr id="89091" name="Rectangle 7"/>
          <p:cNvSpPr>
            <a:spLocks noGrp="1" noChangeArrowheads="1"/>
          </p:cNvSpPr>
          <p:nvPr>
            <p:ph idx="1"/>
          </p:nvPr>
        </p:nvSpPr>
        <p:spPr/>
        <p:txBody>
          <a:bodyPr/>
          <a:lstStyle/>
          <a:p>
            <a:pPr eaLnBrk="1" hangingPunct="1"/>
            <a:r>
              <a:rPr lang="en-US" smtClean="0"/>
              <a:t>Assembly Language</a:t>
            </a:r>
          </a:p>
          <a:p>
            <a:pPr lvl="1" eaLnBrk="1" hangingPunct="1"/>
            <a:r>
              <a:rPr lang="en-US" smtClean="0"/>
              <a:t>Machine instructions represented in mnemonics</a:t>
            </a:r>
          </a:p>
          <a:p>
            <a:pPr lvl="1" eaLnBrk="1" hangingPunct="1"/>
            <a:r>
              <a:rPr lang="en-US" smtClean="0"/>
              <a:t>One-to-one correspondence</a:t>
            </a:r>
          </a:p>
          <a:p>
            <a:pPr lvl="1" eaLnBrk="1" hangingPunct="1"/>
            <a:r>
              <a:rPr lang="en-US" smtClean="0"/>
              <a:t>Efficient execution and use of memory</a:t>
            </a:r>
          </a:p>
          <a:p>
            <a:pPr lvl="1" eaLnBrk="1" hangingPunct="1"/>
            <a:r>
              <a:rPr lang="en-US" smtClean="0"/>
              <a:t>Machine-specific</a:t>
            </a:r>
          </a:p>
        </p:txBody>
      </p:sp>
    </p:spTree>
    <p:extLst>
      <p:ext uri="{BB962C8B-B14F-4D97-AF65-F5344CB8AC3E}">
        <p14:creationId xmlns:p14="http://schemas.microsoft.com/office/powerpoint/2010/main" val="742752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4"/>
          <p:cNvSpPr>
            <a:spLocks noGrp="1" noChangeArrowheads="1"/>
          </p:cNvSpPr>
          <p:nvPr>
            <p:ph type="title"/>
          </p:nvPr>
        </p:nvSpPr>
        <p:spPr/>
        <p:txBody>
          <a:bodyPr/>
          <a:lstStyle/>
          <a:p>
            <a:pPr eaLnBrk="1" hangingPunct="1"/>
            <a:r>
              <a:rPr lang="en-US" sz="4000" smtClean="0"/>
              <a:t>Software</a:t>
            </a:r>
            <a:endParaRPr lang="en-US" sz="2000" smtClean="0"/>
          </a:p>
        </p:txBody>
      </p:sp>
      <p:sp>
        <p:nvSpPr>
          <p:cNvPr id="90115" name="Rectangle 5"/>
          <p:cNvSpPr>
            <a:spLocks noGrp="1" noChangeArrowheads="1"/>
          </p:cNvSpPr>
          <p:nvPr>
            <p:ph idx="1"/>
          </p:nvPr>
        </p:nvSpPr>
        <p:spPr/>
        <p:txBody>
          <a:bodyPr/>
          <a:lstStyle/>
          <a:p>
            <a:pPr eaLnBrk="1" hangingPunct="1"/>
            <a:r>
              <a:rPr lang="en-US" smtClean="0"/>
              <a:t>High-Level Languages </a:t>
            </a:r>
          </a:p>
          <a:p>
            <a:pPr lvl="1" eaLnBrk="1" hangingPunct="1"/>
            <a:r>
              <a:rPr lang="en-US" smtClean="0"/>
              <a:t>BASIC, C, and C++</a:t>
            </a:r>
          </a:p>
          <a:p>
            <a:pPr lvl="1" eaLnBrk="1" hangingPunct="1"/>
            <a:r>
              <a:rPr lang="en-US" smtClean="0"/>
              <a:t>Written in statements of spoken languages</a:t>
            </a:r>
          </a:p>
          <a:p>
            <a:pPr lvl="1" eaLnBrk="1" hangingPunct="1"/>
            <a:r>
              <a:rPr lang="en-US" smtClean="0"/>
              <a:t>Machine independent</a:t>
            </a:r>
          </a:p>
          <a:p>
            <a:pPr lvl="1" eaLnBrk="1" hangingPunct="1"/>
            <a:r>
              <a:rPr lang="en-US" smtClean="0"/>
              <a:t>Easy to write and troubleshoot</a:t>
            </a:r>
          </a:p>
          <a:p>
            <a:pPr lvl="1" eaLnBrk="1" hangingPunct="1"/>
            <a:r>
              <a:rPr lang="en-US" smtClean="0"/>
              <a:t>Larger memory and less efficient execution</a:t>
            </a:r>
          </a:p>
        </p:txBody>
      </p:sp>
    </p:spTree>
    <p:extLst>
      <p:ext uri="{BB962C8B-B14F-4D97-AF65-F5344CB8AC3E}">
        <p14:creationId xmlns:p14="http://schemas.microsoft.com/office/powerpoint/2010/main" val="4284289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685800" y="-76200"/>
            <a:ext cx="7772400" cy="1143000"/>
          </a:xfrm>
        </p:spPr>
        <p:txBody>
          <a:bodyPr/>
          <a:lstStyle/>
          <a:p>
            <a:r>
              <a:rPr lang="en-US" smtClean="0"/>
              <a:t>Instruction Set</a:t>
            </a:r>
          </a:p>
        </p:txBody>
      </p:sp>
      <p:sp>
        <p:nvSpPr>
          <p:cNvPr id="44035" name="Rectangle 3"/>
          <p:cNvSpPr>
            <a:spLocks noGrp="1" noChangeArrowheads="1"/>
          </p:cNvSpPr>
          <p:nvPr>
            <p:ph type="body" idx="1"/>
          </p:nvPr>
        </p:nvSpPr>
        <p:spPr>
          <a:xfrm>
            <a:off x="228600" y="914400"/>
            <a:ext cx="8610600" cy="5867400"/>
          </a:xfrm>
        </p:spPr>
        <p:txBody>
          <a:bodyPr/>
          <a:lstStyle/>
          <a:p>
            <a:pPr>
              <a:lnSpc>
                <a:spcPct val="90000"/>
              </a:lnSpc>
              <a:defRPr/>
            </a:pPr>
            <a:r>
              <a:rPr lang="en-US" dirty="0" smtClean="0">
                <a:solidFill>
                  <a:srgbClr val="7030A0"/>
                </a:solidFill>
              </a:rPr>
              <a:t>Set of machine instructions</a:t>
            </a:r>
            <a:r>
              <a:rPr lang="en-US" dirty="0" smtClean="0"/>
              <a:t> that a </a:t>
            </a:r>
            <a:r>
              <a:rPr lang="en-US" dirty="0" err="1" smtClean="0"/>
              <a:t>uP</a:t>
            </a:r>
            <a:r>
              <a:rPr lang="en-US" dirty="0" smtClean="0"/>
              <a:t> recognizes &amp; can execute – the </a:t>
            </a:r>
            <a:r>
              <a:rPr lang="en-US" dirty="0" smtClean="0">
                <a:solidFill>
                  <a:srgbClr val="7030A0"/>
                </a:solidFill>
              </a:rPr>
              <a:t>only language </a:t>
            </a:r>
            <a:r>
              <a:rPr lang="en-US" dirty="0" err="1" smtClean="0"/>
              <a:t>uP</a:t>
            </a:r>
            <a:r>
              <a:rPr lang="en-US" dirty="0" smtClean="0"/>
              <a:t> knows</a:t>
            </a:r>
          </a:p>
          <a:p>
            <a:pPr>
              <a:lnSpc>
                <a:spcPct val="90000"/>
              </a:lnSpc>
              <a:defRPr/>
            </a:pPr>
            <a:endParaRPr lang="en-US" sz="1800" dirty="0" smtClean="0"/>
          </a:p>
          <a:p>
            <a:pPr>
              <a:lnSpc>
                <a:spcPct val="90000"/>
              </a:lnSpc>
              <a:defRPr/>
            </a:pPr>
            <a:r>
              <a:rPr lang="en-US" dirty="0" smtClean="0"/>
              <a:t>An </a:t>
            </a:r>
            <a:r>
              <a:rPr lang="en-US" b="1" dirty="0" smtClean="0"/>
              <a:t>instruction set</a:t>
            </a:r>
            <a:r>
              <a:rPr lang="en-US" dirty="0" smtClean="0"/>
              <a:t> includes </a:t>
            </a:r>
            <a:r>
              <a:rPr lang="en-US" dirty="0" smtClean="0">
                <a:solidFill>
                  <a:schemeClr val="tx2"/>
                </a:solidFill>
              </a:rPr>
              <a:t>low-level, a single step-at-a-time instructions</a:t>
            </a:r>
            <a:r>
              <a:rPr lang="en-US" dirty="0" smtClean="0"/>
              <a:t>, such as </a:t>
            </a:r>
            <a:r>
              <a:rPr lang="en-US" dirty="0" smtClean="0">
                <a:solidFill>
                  <a:srgbClr val="7030A0"/>
                </a:solidFill>
              </a:rPr>
              <a:t>add, subtract, multiply, and divide</a:t>
            </a:r>
          </a:p>
          <a:p>
            <a:pPr>
              <a:lnSpc>
                <a:spcPct val="90000"/>
              </a:lnSpc>
              <a:defRPr/>
            </a:pPr>
            <a:endParaRPr lang="en-US" sz="1800" dirty="0" smtClean="0"/>
          </a:p>
          <a:p>
            <a:pPr>
              <a:lnSpc>
                <a:spcPct val="90000"/>
              </a:lnSpc>
              <a:defRPr/>
            </a:pPr>
            <a:r>
              <a:rPr lang="en-US" dirty="0" smtClean="0"/>
              <a:t>Each </a:t>
            </a:r>
            <a:r>
              <a:rPr lang="en-US" dirty="0" err="1" smtClean="0"/>
              <a:t>uP</a:t>
            </a:r>
            <a:r>
              <a:rPr lang="en-US" dirty="0" smtClean="0"/>
              <a:t> family has its </a:t>
            </a:r>
            <a:r>
              <a:rPr lang="en-US" b="1" dirty="0" smtClean="0">
                <a:solidFill>
                  <a:srgbClr val="7030A0"/>
                </a:solidFill>
              </a:rPr>
              <a:t>unique</a:t>
            </a:r>
            <a:r>
              <a:rPr lang="en-US" dirty="0" smtClean="0"/>
              <a:t> instruction set</a:t>
            </a:r>
          </a:p>
          <a:p>
            <a:pPr>
              <a:lnSpc>
                <a:spcPct val="90000"/>
              </a:lnSpc>
              <a:defRPr/>
            </a:pPr>
            <a:endParaRPr lang="en-US" sz="1050" dirty="0" smtClean="0"/>
          </a:p>
          <a:p>
            <a:pPr lvl="1">
              <a:lnSpc>
                <a:spcPct val="90000"/>
              </a:lnSpc>
              <a:buFontTx/>
              <a:buNone/>
              <a:defRPr/>
            </a:pPr>
            <a:r>
              <a:rPr lang="en-US" dirty="0" smtClean="0">
                <a:solidFill>
                  <a:schemeClr val="tx2"/>
                </a:solidFill>
                <a:sym typeface="Wingdings" pitchFamily="2" charset="2"/>
              </a:rPr>
              <a:t> </a:t>
            </a:r>
            <a:r>
              <a:rPr lang="en-US" dirty="0" smtClean="0">
                <a:solidFill>
                  <a:schemeClr val="tx2"/>
                </a:solidFill>
              </a:rPr>
              <a:t>bigger instruction-sets</a:t>
            </a:r>
            <a:r>
              <a:rPr lang="en-US" dirty="0" smtClean="0"/>
              <a:t> </a:t>
            </a:r>
          </a:p>
          <a:p>
            <a:pPr lvl="1">
              <a:lnSpc>
                <a:spcPct val="90000"/>
              </a:lnSpc>
              <a:buFont typeface="Wingdings" pitchFamily="2" charset="2"/>
              <a:buChar char="è"/>
              <a:defRPr/>
            </a:pPr>
            <a:r>
              <a:rPr lang="en-US" dirty="0" smtClean="0"/>
              <a:t> more complex chips </a:t>
            </a:r>
          </a:p>
          <a:p>
            <a:pPr lvl="1">
              <a:lnSpc>
                <a:spcPct val="90000"/>
              </a:lnSpc>
              <a:buFont typeface="Wingdings" pitchFamily="2" charset="2"/>
              <a:buChar char="è"/>
              <a:defRPr/>
            </a:pPr>
            <a:r>
              <a:rPr lang="en-US" dirty="0" smtClean="0"/>
              <a:t> (higher costs, reduced efficiency) </a:t>
            </a:r>
          </a:p>
          <a:p>
            <a:pPr lvl="1">
              <a:lnSpc>
                <a:spcPct val="90000"/>
              </a:lnSpc>
              <a:buFontTx/>
              <a:buNone/>
              <a:defRPr/>
            </a:pPr>
            <a:r>
              <a:rPr lang="en-US" dirty="0" smtClean="0">
                <a:sym typeface="Wingdings" pitchFamily="2" charset="2"/>
              </a:rPr>
              <a:t> </a:t>
            </a:r>
            <a:r>
              <a:rPr lang="en-US" dirty="0" smtClean="0"/>
              <a:t>but shorter programs</a:t>
            </a:r>
          </a:p>
        </p:txBody>
      </p:sp>
    </p:spTree>
    <p:extLst>
      <p:ext uri="{BB962C8B-B14F-4D97-AF65-F5344CB8AC3E}">
        <p14:creationId xmlns:p14="http://schemas.microsoft.com/office/powerpoint/2010/main" val="6798147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5">
                                            <p:txEl>
                                              <p:pRg st="4" end="4"/>
                                            </p:txEl>
                                          </p:spTgt>
                                        </p:tgtEl>
                                        <p:attrNameLst>
                                          <p:attrName>style.visibility</p:attrName>
                                        </p:attrNameLst>
                                      </p:cBhvr>
                                      <p:to>
                                        <p:strVal val="visible"/>
                                      </p:to>
                                    </p:set>
                                    <p:animEffect transition="in" filter="box(in)">
                                      <p:cBhvr>
                                        <p:cTn id="7" dur="500"/>
                                        <p:tgtEl>
                                          <p:spTgt spid="4403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035">
                                            <p:txEl>
                                              <p:pRg st="6" end="6"/>
                                            </p:txEl>
                                          </p:spTgt>
                                        </p:tgtEl>
                                        <p:attrNameLst>
                                          <p:attrName>style.visibility</p:attrName>
                                        </p:attrNameLst>
                                      </p:cBhvr>
                                      <p:to>
                                        <p:strVal val="visible"/>
                                      </p:to>
                                    </p:set>
                                    <p:anim calcmode="lin" valueType="num">
                                      <p:cBhvr additive="base">
                                        <p:cTn id="12" dur="500" fill="hold"/>
                                        <p:tgtEl>
                                          <p:spTgt spid="44035">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4035">
                                            <p:txEl>
                                              <p:pRg st="6" end="6"/>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4035">
                                            <p:txEl>
                                              <p:pRg st="7" end="7"/>
                                            </p:txEl>
                                          </p:spTgt>
                                        </p:tgtEl>
                                        <p:attrNameLst>
                                          <p:attrName>style.visibility</p:attrName>
                                        </p:attrNameLst>
                                      </p:cBhvr>
                                      <p:to>
                                        <p:strVal val="visible"/>
                                      </p:to>
                                    </p:set>
                                    <p:anim calcmode="lin" valueType="num">
                                      <p:cBhvr additive="base">
                                        <p:cTn id="16" dur="500" fill="hold"/>
                                        <p:tgtEl>
                                          <p:spTgt spid="44035">
                                            <p:txEl>
                                              <p:pRg st="7" end="7"/>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4035">
                                            <p:txEl>
                                              <p:pRg st="7" end="7"/>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4035">
                                            <p:txEl>
                                              <p:pRg st="8" end="8"/>
                                            </p:txEl>
                                          </p:spTgt>
                                        </p:tgtEl>
                                        <p:attrNameLst>
                                          <p:attrName>style.visibility</p:attrName>
                                        </p:attrNameLst>
                                      </p:cBhvr>
                                      <p:to>
                                        <p:strVal val="visible"/>
                                      </p:to>
                                    </p:set>
                                    <p:anim calcmode="lin" valueType="num">
                                      <p:cBhvr additive="base">
                                        <p:cTn id="20" dur="500" fill="hold"/>
                                        <p:tgtEl>
                                          <p:spTgt spid="44035">
                                            <p:txEl>
                                              <p:pRg st="8" end="8"/>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4035">
                                            <p:txEl>
                                              <p:pRg st="8" end="8"/>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4035">
                                            <p:txEl>
                                              <p:pRg st="9" end="9"/>
                                            </p:txEl>
                                          </p:spTgt>
                                        </p:tgtEl>
                                        <p:attrNameLst>
                                          <p:attrName>style.visibility</p:attrName>
                                        </p:attrNameLst>
                                      </p:cBhvr>
                                      <p:to>
                                        <p:strVal val="visible"/>
                                      </p:to>
                                    </p:set>
                                    <p:anim calcmode="lin" valueType="num">
                                      <p:cBhvr additive="base">
                                        <p:cTn id="24" dur="500" fill="hold"/>
                                        <p:tgtEl>
                                          <p:spTgt spid="44035">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403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3"/>
          <p:cNvSpPr>
            <a:spLocks noGrp="1"/>
          </p:cNvSpPr>
          <p:nvPr>
            <p:ph type="ctrTitle"/>
          </p:nvPr>
        </p:nvSpPr>
        <p:spPr/>
        <p:txBody>
          <a:bodyPr/>
          <a:lstStyle/>
          <a:p>
            <a:r>
              <a:rPr lang="en-US" b="1" smtClean="0"/>
              <a:t>History a bit</a:t>
            </a:r>
          </a:p>
        </p:txBody>
      </p:sp>
      <p:sp>
        <p:nvSpPr>
          <p:cNvPr id="44035" name="Subtitle 4"/>
          <p:cNvSpPr>
            <a:spLocks noGrp="1"/>
          </p:cNvSpPr>
          <p:nvPr>
            <p:ph type="subTitle" idx="1"/>
          </p:nvPr>
        </p:nvSpPr>
        <p:spPr/>
        <p:txBody>
          <a:bodyPr/>
          <a:lstStyle/>
          <a:p>
            <a:endParaRPr lang="en-US" smtClean="0"/>
          </a:p>
        </p:txBody>
      </p:sp>
    </p:spTree>
    <p:extLst>
      <p:ext uri="{BB962C8B-B14F-4D97-AF65-F5344CB8AC3E}">
        <p14:creationId xmlns:p14="http://schemas.microsoft.com/office/powerpoint/2010/main" val="3158900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76200"/>
            <a:ext cx="9144000" cy="1143000"/>
          </a:xfrm>
        </p:spPr>
        <p:txBody>
          <a:bodyPr/>
          <a:lstStyle/>
          <a:p>
            <a:r>
              <a:rPr lang="en-US" smtClean="0"/>
              <a:t>The </a:t>
            </a:r>
            <a:r>
              <a:rPr lang="en-US" b="1" smtClean="0">
                <a:solidFill>
                  <a:srgbClr val="FF0000"/>
                </a:solidFill>
              </a:rPr>
              <a:t>1</a:t>
            </a:r>
            <a:r>
              <a:rPr lang="en-US" b="1" baseline="30000" smtClean="0">
                <a:solidFill>
                  <a:srgbClr val="FF0000"/>
                </a:solidFill>
              </a:rPr>
              <a:t>st</a:t>
            </a:r>
            <a:r>
              <a:rPr lang="en-US" smtClean="0"/>
              <a:t> uP: Intel 4004</a:t>
            </a:r>
          </a:p>
        </p:txBody>
      </p:sp>
      <p:sp>
        <p:nvSpPr>
          <p:cNvPr id="45059" name="Rectangle 3"/>
          <p:cNvSpPr>
            <a:spLocks noGrp="1" noChangeArrowheads="1"/>
          </p:cNvSpPr>
          <p:nvPr>
            <p:ph type="body" idx="1"/>
          </p:nvPr>
        </p:nvSpPr>
        <p:spPr>
          <a:xfrm>
            <a:off x="228600" y="1143000"/>
            <a:ext cx="8915400" cy="5334000"/>
          </a:xfrm>
        </p:spPr>
        <p:txBody>
          <a:bodyPr>
            <a:normAutofit lnSpcReduction="10000"/>
          </a:bodyPr>
          <a:lstStyle/>
          <a:p>
            <a:pPr>
              <a:lnSpc>
                <a:spcPct val="90000"/>
              </a:lnSpc>
            </a:pPr>
            <a:r>
              <a:rPr lang="en-US" sz="2800" smtClean="0"/>
              <a:t>Introduced Nov., 1971 by Intel</a:t>
            </a:r>
          </a:p>
          <a:p>
            <a:pPr>
              <a:lnSpc>
                <a:spcPct val="90000"/>
              </a:lnSpc>
            </a:pPr>
            <a:endParaRPr lang="en-US" sz="1200" smtClean="0"/>
          </a:p>
          <a:p>
            <a:pPr>
              <a:lnSpc>
                <a:spcPct val="90000"/>
              </a:lnSpc>
            </a:pPr>
            <a:r>
              <a:rPr lang="en-US" sz="2800" smtClean="0"/>
              <a:t>2250 transistors</a:t>
            </a:r>
          </a:p>
          <a:p>
            <a:pPr>
              <a:lnSpc>
                <a:spcPct val="90000"/>
              </a:lnSpc>
            </a:pPr>
            <a:endParaRPr lang="en-US" sz="1200" smtClean="0"/>
          </a:p>
          <a:p>
            <a:pPr>
              <a:lnSpc>
                <a:spcPct val="90000"/>
              </a:lnSpc>
            </a:pPr>
            <a:r>
              <a:rPr lang="en-US" sz="2800" smtClean="0"/>
              <a:t>108 kHz,  60,000 ops/sec</a:t>
            </a:r>
          </a:p>
          <a:p>
            <a:pPr>
              <a:lnSpc>
                <a:spcPct val="90000"/>
              </a:lnSpc>
            </a:pPr>
            <a:endParaRPr lang="en-US" sz="1200" smtClean="0"/>
          </a:p>
          <a:p>
            <a:pPr>
              <a:lnSpc>
                <a:spcPct val="90000"/>
              </a:lnSpc>
            </a:pPr>
            <a:r>
              <a:rPr lang="en-US" sz="2800" smtClean="0"/>
              <a:t>16 pins DIP (Dual in-line package)</a:t>
            </a:r>
          </a:p>
          <a:p>
            <a:pPr>
              <a:lnSpc>
                <a:spcPct val="90000"/>
              </a:lnSpc>
            </a:pPr>
            <a:endParaRPr lang="en-US" sz="1200" smtClean="0"/>
          </a:p>
          <a:p>
            <a:pPr>
              <a:lnSpc>
                <a:spcPct val="90000"/>
              </a:lnSpc>
            </a:pPr>
            <a:r>
              <a:rPr lang="en-US" sz="2800" smtClean="0"/>
              <a:t>10-micron process</a:t>
            </a:r>
          </a:p>
          <a:p>
            <a:pPr>
              <a:lnSpc>
                <a:spcPct val="90000"/>
              </a:lnSpc>
            </a:pPr>
            <a:endParaRPr lang="en-US" sz="1200" smtClean="0"/>
          </a:p>
          <a:p>
            <a:pPr>
              <a:lnSpc>
                <a:spcPct val="90000"/>
              </a:lnSpc>
            </a:pPr>
            <a:r>
              <a:rPr lang="en-US" sz="2800" smtClean="0"/>
              <a:t>Targeted use:  Calculators</a:t>
            </a:r>
          </a:p>
          <a:p>
            <a:pPr>
              <a:lnSpc>
                <a:spcPct val="90000"/>
              </a:lnSpc>
            </a:pPr>
            <a:r>
              <a:rPr lang="en-US" sz="2800" b="1" smtClean="0"/>
              <a:t>Instruction set: </a:t>
            </a:r>
            <a:r>
              <a:rPr lang="en-US" sz="2800" smtClean="0"/>
              <a:t>46 instructions (of which 41 were 8 bits wide and 5 were 16 bits wide)</a:t>
            </a:r>
          </a:p>
          <a:p>
            <a:pPr>
              <a:lnSpc>
                <a:spcPct val="90000"/>
              </a:lnSpc>
            </a:pPr>
            <a:endParaRPr lang="en-US" sz="1200" smtClean="0"/>
          </a:p>
          <a:p>
            <a:pPr>
              <a:lnSpc>
                <a:spcPct val="90000"/>
              </a:lnSpc>
            </a:pPr>
            <a:r>
              <a:rPr lang="en-US" sz="2800" smtClean="0"/>
              <a:t>Cost: less than $100</a:t>
            </a:r>
          </a:p>
        </p:txBody>
      </p:sp>
      <p:pic>
        <p:nvPicPr>
          <p:cNvPr id="45060" name="Picture 4"/>
          <p:cNvPicPr>
            <a:picLocks noChangeAspect="1" noChangeArrowheads="1"/>
          </p:cNvPicPr>
          <p:nvPr/>
        </p:nvPicPr>
        <p:blipFill>
          <a:blip r:embed="rId3" cstate="print"/>
          <a:srcRect l="17999" t="21758" r="20000" b="22636"/>
          <a:stretch>
            <a:fillRect/>
          </a:stretch>
        </p:blipFill>
        <p:spPr bwMode="auto">
          <a:xfrm>
            <a:off x="5715000" y="1905000"/>
            <a:ext cx="2362200" cy="1752600"/>
          </a:xfrm>
          <a:prstGeom prst="rect">
            <a:avLst/>
          </a:prstGeom>
          <a:noFill/>
          <a:ln w="9525">
            <a:noFill/>
            <a:miter lim="800000"/>
            <a:headEnd/>
            <a:tailEnd/>
          </a:ln>
        </p:spPr>
      </p:pic>
    </p:spTree>
    <p:extLst>
      <p:ext uri="{BB962C8B-B14F-4D97-AF65-F5344CB8AC3E}">
        <p14:creationId xmlns:p14="http://schemas.microsoft.com/office/powerpoint/2010/main" val="359384677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 y="76200"/>
            <a:ext cx="8915400" cy="1143000"/>
          </a:xfrm>
        </p:spPr>
        <p:txBody>
          <a:bodyPr/>
          <a:lstStyle/>
          <a:p>
            <a:r>
              <a:rPr lang="en-US" smtClean="0"/>
              <a:t>Why Intel came up with the idea?</a:t>
            </a:r>
          </a:p>
        </p:txBody>
      </p:sp>
      <p:sp>
        <p:nvSpPr>
          <p:cNvPr id="46083" name="Rectangle 3"/>
          <p:cNvSpPr>
            <a:spLocks noGrp="1" noChangeArrowheads="1"/>
          </p:cNvSpPr>
          <p:nvPr>
            <p:ph type="body" idx="1"/>
          </p:nvPr>
        </p:nvSpPr>
        <p:spPr>
          <a:xfrm>
            <a:off x="0" y="1066800"/>
            <a:ext cx="9144000" cy="5791200"/>
          </a:xfrm>
        </p:spPr>
        <p:txBody>
          <a:bodyPr>
            <a:normAutofit/>
          </a:bodyPr>
          <a:lstStyle/>
          <a:p>
            <a:pPr>
              <a:lnSpc>
                <a:spcPct val="90000"/>
              </a:lnSpc>
            </a:pPr>
            <a:r>
              <a:rPr lang="en-US" sz="2800" dirty="0" smtClean="0"/>
              <a:t>A Japanese calculator manufacturer – </a:t>
            </a:r>
            <a:r>
              <a:rPr lang="en-US" sz="2800" dirty="0" err="1" smtClean="0"/>
              <a:t>Busicom</a:t>
            </a:r>
            <a:r>
              <a:rPr lang="en-US" sz="2800" dirty="0" smtClean="0"/>
              <a:t> – wanted Intel to develop 16 separate IC’s for a line of new calculators</a:t>
            </a:r>
          </a:p>
          <a:p>
            <a:pPr>
              <a:lnSpc>
                <a:spcPct val="90000"/>
              </a:lnSpc>
            </a:pPr>
            <a:endParaRPr lang="en-US" sz="1600" dirty="0" smtClean="0"/>
          </a:p>
          <a:p>
            <a:pPr>
              <a:lnSpc>
                <a:spcPct val="90000"/>
              </a:lnSpc>
            </a:pPr>
            <a:r>
              <a:rPr lang="en-US" sz="2800" dirty="0" smtClean="0"/>
              <a:t>Intel, at that point in time known only as a memory manufacturer, was quite small and did not have the resources to do all 16 chips</a:t>
            </a:r>
          </a:p>
          <a:p>
            <a:pPr>
              <a:lnSpc>
                <a:spcPct val="90000"/>
              </a:lnSpc>
            </a:pPr>
            <a:endParaRPr lang="en-US" sz="1600" dirty="0" smtClean="0"/>
          </a:p>
          <a:p>
            <a:pPr>
              <a:lnSpc>
                <a:spcPct val="90000"/>
              </a:lnSpc>
            </a:pPr>
            <a:r>
              <a:rPr lang="en-US" sz="2800" dirty="0" smtClean="0"/>
              <a:t>Ted Hoff came up with the idea of doing all 16 on a single chip</a:t>
            </a:r>
          </a:p>
          <a:p>
            <a:pPr>
              <a:lnSpc>
                <a:spcPct val="90000"/>
              </a:lnSpc>
            </a:pPr>
            <a:endParaRPr lang="en-US" sz="1600" dirty="0" smtClean="0"/>
          </a:p>
          <a:p>
            <a:pPr>
              <a:lnSpc>
                <a:spcPct val="90000"/>
              </a:lnSpc>
            </a:pPr>
            <a:r>
              <a:rPr lang="en-US" sz="2800" dirty="0" smtClean="0"/>
              <a:t>Later, Intel realized that the 4004 could have other uses as well</a:t>
            </a:r>
          </a:p>
        </p:txBody>
      </p:sp>
    </p:spTree>
    <p:extLst>
      <p:ext uri="{BB962C8B-B14F-4D97-AF65-F5344CB8AC3E}">
        <p14:creationId xmlns:p14="http://schemas.microsoft.com/office/powerpoint/2010/main" val="286258186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a:xfrm>
            <a:off x="685800" y="0"/>
            <a:ext cx="7772400" cy="1143000"/>
          </a:xfrm>
        </p:spPr>
        <p:txBody>
          <a:bodyPr/>
          <a:lstStyle/>
          <a:p>
            <a:r>
              <a:rPr lang="en-US" b="1" smtClean="0"/>
              <a:t>CPU families… </a:t>
            </a:r>
          </a:p>
        </p:txBody>
      </p:sp>
      <p:sp>
        <p:nvSpPr>
          <p:cNvPr id="47107" name="Content Placeholder 2"/>
          <p:cNvSpPr>
            <a:spLocks noGrp="1"/>
          </p:cNvSpPr>
          <p:nvPr>
            <p:ph idx="1"/>
          </p:nvPr>
        </p:nvSpPr>
        <p:spPr>
          <a:xfrm>
            <a:off x="152400" y="6400800"/>
            <a:ext cx="7772400" cy="457200"/>
          </a:xfrm>
        </p:spPr>
        <p:txBody>
          <a:bodyPr/>
          <a:lstStyle/>
          <a:p>
            <a:r>
              <a:rPr lang="en-US" sz="1200" smtClean="0"/>
              <a:t>http://www.cpu-world.com/CPUs/CPU.html</a:t>
            </a:r>
          </a:p>
        </p:txBody>
      </p:sp>
      <p:pic>
        <p:nvPicPr>
          <p:cNvPr id="47108" name="Picture 3" descr="C:\Users\LOVEALL\Desktop\microprocessor2012\amd.png"/>
          <p:cNvPicPr>
            <a:picLocks noChangeAspect="1" noChangeArrowheads="1"/>
          </p:cNvPicPr>
          <p:nvPr/>
        </p:nvPicPr>
        <p:blipFill>
          <a:blip r:embed="rId2" cstate="print"/>
          <a:srcRect/>
          <a:stretch>
            <a:fillRect/>
          </a:stretch>
        </p:blipFill>
        <p:spPr bwMode="auto">
          <a:xfrm>
            <a:off x="-457200" y="990600"/>
            <a:ext cx="9631363" cy="4686300"/>
          </a:xfrm>
          <a:prstGeom prst="rect">
            <a:avLst/>
          </a:prstGeom>
          <a:noFill/>
          <a:ln w="9525">
            <a:noFill/>
            <a:miter lim="800000"/>
            <a:headEnd/>
            <a:tailEnd/>
          </a:ln>
        </p:spPr>
      </p:pic>
    </p:spTree>
    <p:extLst>
      <p:ext uri="{BB962C8B-B14F-4D97-AF65-F5344CB8AC3E}">
        <p14:creationId xmlns:p14="http://schemas.microsoft.com/office/powerpoint/2010/main" val="32402300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smtClean="0"/>
          </a:p>
        </p:txBody>
      </p:sp>
      <p:sp>
        <p:nvSpPr>
          <p:cNvPr id="48131" name="Content Placeholder 2"/>
          <p:cNvSpPr>
            <a:spLocks noGrp="1"/>
          </p:cNvSpPr>
          <p:nvPr>
            <p:ph idx="1"/>
          </p:nvPr>
        </p:nvSpPr>
        <p:spPr/>
        <p:txBody>
          <a:bodyPr/>
          <a:lstStyle/>
          <a:p>
            <a:endParaRPr lang="en-US" smtClean="0"/>
          </a:p>
        </p:txBody>
      </p:sp>
      <p:pic>
        <p:nvPicPr>
          <p:cNvPr id="48132" name="Picture 2" descr="C:\Users\LOVEALL\Desktop\microprocessor2012\cyrix.png"/>
          <p:cNvPicPr>
            <a:picLocks noChangeAspect="1" noChangeArrowheads="1"/>
          </p:cNvPicPr>
          <p:nvPr/>
        </p:nvPicPr>
        <p:blipFill>
          <a:blip r:embed="rId2" cstate="print"/>
          <a:srcRect/>
          <a:stretch>
            <a:fillRect/>
          </a:stretch>
        </p:blipFill>
        <p:spPr bwMode="auto">
          <a:xfrm>
            <a:off x="-381000" y="838200"/>
            <a:ext cx="9588500" cy="4924425"/>
          </a:xfrm>
          <a:prstGeom prst="rect">
            <a:avLst/>
          </a:prstGeom>
          <a:noFill/>
          <a:ln w="9525">
            <a:noFill/>
            <a:miter lim="800000"/>
            <a:headEnd/>
            <a:tailEnd/>
          </a:ln>
        </p:spPr>
      </p:pic>
    </p:spTree>
    <p:extLst>
      <p:ext uri="{BB962C8B-B14F-4D97-AF65-F5344CB8AC3E}">
        <p14:creationId xmlns:p14="http://schemas.microsoft.com/office/powerpoint/2010/main" val="145751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026"/>
          <p:cNvSpPr>
            <a:spLocks noGrp="1" noChangeArrowheads="1"/>
          </p:cNvSpPr>
          <p:nvPr>
            <p:ph type="title"/>
          </p:nvPr>
        </p:nvSpPr>
        <p:spPr/>
        <p:txBody>
          <a:bodyPr/>
          <a:lstStyle/>
          <a:p>
            <a:r>
              <a:rPr lang="en-US" smtClean="0"/>
              <a:t>Why Study Microprocessor Design?</a:t>
            </a:r>
          </a:p>
        </p:txBody>
      </p:sp>
      <p:pic>
        <p:nvPicPr>
          <p:cNvPr id="212995" name="Picture 1027" descr="ibm-watchpad"/>
          <p:cNvPicPr>
            <a:picLocks noChangeAspect="1" noChangeArrowheads="1"/>
          </p:cNvPicPr>
          <p:nvPr/>
        </p:nvPicPr>
        <p:blipFill>
          <a:blip r:embed="rId3" cstate="print"/>
          <a:srcRect/>
          <a:stretch>
            <a:fillRect/>
          </a:stretch>
        </p:blipFill>
        <p:spPr bwMode="auto">
          <a:xfrm>
            <a:off x="250825" y="2708275"/>
            <a:ext cx="1028700" cy="1238250"/>
          </a:xfrm>
          <a:prstGeom prst="rect">
            <a:avLst/>
          </a:prstGeom>
          <a:noFill/>
          <a:ln w="9525">
            <a:noFill/>
            <a:miter lim="800000"/>
            <a:headEnd/>
            <a:tailEnd/>
          </a:ln>
        </p:spPr>
      </p:pic>
      <p:pic>
        <p:nvPicPr>
          <p:cNvPr id="212996" name="Picture 1028" descr="watchphone"/>
          <p:cNvPicPr>
            <a:picLocks noChangeAspect="1" noChangeArrowheads="1"/>
          </p:cNvPicPr>
          <p:nvPr/>
        </p:nvPicPr>
        <p:blipFill>
          <a:blip r:embed="rId4" cstate="print"/>
          <a:srcRect/>
          <a:stretch>
            <a:fillRect/>
          </a:stretch>
        </p:blipFill>
        <p:spPr bwMode="auto">
          <a:xfrm>
            <a:off x="827088" y="4437063"/>
            <a:ext cx="1428750" cy="1571625"/>
          </a:xfrm>
          <a:prstGeom prst="rect">
            <a:avLst/>
          </a:prstGeom>
          <a:noFill/>
          <a:ln w="9525">
            <a:noFill/>
            <a:miter lim="800000"/>
            <a:headEnd/>
            <a:tailEnd/>
          </a:ln>
        </p:spPr>
      </p:pic>
      <p:pic>
        <p:nvPicPr>
          <p:cNvPr id="212997" name="Picture 1029" descr="wireless_sight3"/>
          <p:cNvPicPr>
            <a:picLocks noChangeAspect="1" noChangeArrowheads="1"/>
          </p:cNvPicPr>
          <p:nvPr/>
        </p:nvPicPr>
        <p:blipFill>
          <a:blip r:embed="rId5" cstate="print"/>
          <a:srcRect/>
          <a:stretch>
            <a:fillRect/>
          </a:stretch>
        </p:blipFill>
        <p:spPr bwMode="auto">
          <a:xfrm>
            <a:off x="1692275" y="1412875"/>
            <a:ext cx="1809750" cy="2714625"/>
          </a:xfrm>
          <a:prstGeom prst="rect">
            <a:avLst/>
          </a:prstGeom>
          <a:noFill/>
          <a:ln w="9525">
            <a:noFill/>
            <a:miter lim="800000"/>
            <a:headEnd/>
            <a:tailEnd/>
          </a:ln>
        </p:spPr>
      </p:pic>
      <p:pic>
        <p:nvPicPr>
          <p:cNvPr id="212998" name="Picture 1030" descr="dobelle_vision"/>
          <p:cNvPicPr>
            <a:picLocks noChangeAspect="1" noChangeArrowheads="1"/>
          </p:cNvPicPr>
          <p:nvPr/>
        </p:nvPicPr>
        <p:blipFill>
          <a:blip r:embed="rId6" cstate="print"/>
          <a:srcRect/>
          <a:stretch>
            <a:fillRect/>
          </a:stretch>
        </p:blipFill>
        <p:spPr bwMode="auto">
          <a:xfrm>
            <a:off x="3779838" y="3357563"/>
            <a:ext cx="2381250" cy="2667000"/>
          </a:xfrm>
          <a:prstGeom prst="rect">
            <a:avLst/>
          </a:prstGeom>
          <a:noFill/>
          <a:ln w="9525">
            <a:noFill/>
            <a:miter lim="800000"/>
            <a:headEnd/>
            <a:tailEnd/>
          </a:ln>
        </p:spPr>
      </p:pic>
      <p:pic>
        <p:nvPicPr>
          <p:cNvPr id="212999" name="Picture 1031" descr="MIThril-diag"/>
          <p:cNvPicPr>
            <a:picLocks noChangeAspect="1" noChangeArrowheads="1"/>
          </p:cNvPicPr>
          <p:nvPr/>
        </p:nvPicPr>
        <p:blipFill>
          <a:blip r:embed="rId7" cstate="print"/>
          <a:srcRect/>
          <a:stretch>
            <a:fillRect/>
          </a:stretch>
        </p:blipFill>
        <p:spPr bwMode="auto">
          <a:xfrm>
            <a:off x="6292850" y="1196975"/>
            <a:ext cx="2671763" cy="4192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2995"/>
                                        </p:tgtEl>
                                        <p:attrNameLst>
                                          <p:attrName>style.visibility</p:attrName>
                                        </p:attrNameLst>
                                      </p:cBhvr>
                                      <p:to>
                                        <p:strVal val="visible"/>
                                      </p:to>
                                    </p:set>
                                    <p:animEffect transition="in" filter="dissolve">
                                      <p:cBhvr>
                                        <p:cTn id="7" dur="500"/>
                                        <p:tgtEl>
                                          <p:spTgt spid="21299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12996"/>
                                        </p:tgtEl>
                                        <p:attrNameLst>
                                          <p:attrName>style.visibility</p:attrName>
                                        </p:attrNameLst>
                                      </p:cBhvr>
                                      <p:to>
                                        <p:strVal val="visible"/>
                                      </p:to>
                                    </p:set>
                                    <p:animEffect transition="in" filter="dissolve">
                                      <p:cBhvr>
                                        <p:cTn id="11" dur="500"/>
                                        <p:tgtEl>
                                          <p:spTgt spid="21299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12997"/>
                                        </p:tgtEl>
                                        <p:attrNameLst>
                                          <p:attrName>style.visibility</p:attrName>
                                        </p:attrNameLst>
                                      </p:cBhvr>
                                      <p:to>
                                        <p:strVal val="visible"/>
                                      </p:to>
                                    </p:set>
                                    <p:animEffect transition="in" filter="dissolve">
                                      <p:cBhvr>
                                        <p:cTn id="15" dur="500"/>
                                        <p:tgtEl>
                                          <p:spTgt spid="212997"/>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12998"/>
                                        </p:tgtEl>
                                        <p:attrNameLst>
                                          <p:attrName>style.visibility</p:attrName>
                                        </p:attrNameLst>
                                      </p:cBhvr>
                                      <p:to>
                                        <p:strVal val="visible"/>
                                      </p:to>
                                    </p:set>
                                    <p:animEffect transition="in" filter="dissolve">
                                      <p:cBhvr>
                                        <p:cTn id="19" dur="500"/>
                                        <p:tgtEl>
                                          <p:spTgt spid="212998"/>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212999"/>
                                        </p:tgtEl>
                                        <p:attrNameLst>
                                          <p:attrName>style.visibility</p:attrName>
                                        </p:attrNameLst>
                                      </p:cBhvr>
                                      <p:to>
                                        <p:strVal val="visible"/>
                                      </p:to>
                                    </p:set>
                                    <p:animEffect transition="in" filter="dissolve">
                                      <p:cBhvr>
                                        <p:cTn id="23" dur="500"/>
                                        <p:tgtEl>
                                          <p:spTgt spid="212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endParaRPr lang="en-US" smtClean="0"/>
          </a:p>
        </p:txBody>
      </p:sp>
      <p:sp>
        <p:nvSpPr>
          <p:cNvPr id="49155" name="Content Placeholder 2"/>
          <p:cNvSpPr>
            <a:spLocks noGrp="1"/>
          </p:cNvSpPr>
          <p:nvPr>
            <p:ph idx="1"/>
          </p:nvPr>
        </p:nvSpPr>
        <p:spPr/>
        <p:txBody>
          <a:bodyPr/>
          <a:lstStyle/>
          <a:p>
            <a:endParaRPr lang="en-US" smtClean="0"/>
          </a:p>
        </p:txBody>
      </p:sp>
      <p:pic>
        <p:nvPicPr>
          <p:cNvPr id="49156" name="Picture 2" descr="C:\Users\LOVEALL\Desktop\microprocessor2012\intel-1.png"/>
          <p:cNvPicPr>
            <a:picLocks noChangeAspect="1" noChangeArrowheads="1"/>
          </p:cNvPicPr>
          <p:nvPr/>
        </p:nvPicPr>
        <p:blipFill>
          <a:blip r:embed="rId2" cstate="print"/>
          <a:srcRect/>
          <a:stretch>
            <a:fillRect/>
          </a:stretch>
        </p:blipFill>
        <p:spPr bwMode="auto">
          <a:xfrm>
            <a:off x="-457200" y="609600"/>
            <a:ext cx="9753600" cy="5953125"/>
          </a:xfrm>
          <a:prstGeom prst="rect">
            <a:avLst/>
          </a:prstGeom>
          <a:noFill/>
          <a:ln w="9525">
            <a:noFill/>
            <a:miter lim="800000"/>
            <a:headEnd/>
            <a:tailEnd/>
          </a:ln>
        </p:spPr>
      </p:pic>
      <p:sp>
        <p:nvSpPr>
          <p:cNvPr id="5" name="Right Arrow 4"/>
          <p:cNvSpPr/>
          <p:nvPr/>
        </p:nvSpPr>
        <p:spPr>
          <a:xfrm>
            <a:off x="5486400" y="1109663"/>
            <a:ext cx="6858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6" name="Right Arrow 5"/>
          <p:cNvSpPr/>
          <p:nvPr/>
        </p:nvSpPr>
        <p:spPr>
          <a:xfrm>
            <a:off x="6096000" y="1585913"/>
            <a:ext cx="6858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7" name="Right Arrow 6"/>
          <p:cNvSpPr/>
          <p:nvPr/>
        </p:nvSpPr>
        <p:spPr>
          <a:xfrm>
            <a:off x="7239000" y="2286000"/>
            <a:ext cx="685800"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extLst>
      <p:ext uri="{BB962C8B-B14F-4D97-AF65-F5344CB8AC3E}">
        <p14:creationId xmlns:p14="http://schemas.microsoft.com/office/powerpoint/2010/main" val="3512272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en-US" smtClean="0"/>
          </a:p>
        </p:txBody>
      </p:sp>
      <p:sp>
        <p:nvSpPr>
          <p:cNvPr id="50179" name="Content Placeholder 2"/>
          <p:cNvSpPr>
            <a:spLocks noGrp="1"/>
          </p:cNvSpPr>
          <p:nvPr>
            <p:ph idx="1"/>
          </p:nvPr>
        </p:nvSpPr>
        <p:spPr/>
        <p:txBody>
          <a:bodyPr/>
          <a:lstStyle/>
          <a:p>
            <a:endParaRPr lang="en-US" smtClean="0"/>
          </a:p>
        </p:txBody>
      </p:sp>
      <p:pic>
        <p:nvPicPr>
          <p:cNvPr id="50180" name="Picture 2" descr="C:\Users\LOVEALL\Desktop\microprocessor2012\intel-2.png"/>
          <p:cNvPicPr>
            <a:picLocks noChangeAspect="1" noChangeArrowheads="1"/>
          </p:cNvPicPr>
          <p:nvPr/>
        </p:nvPicPr>
        <p:blipFill>
          <a:blip r:embed="rId2" cstate="print"/>
          <a:srcRect/>
          <a:stretch>
            <a:fillRect/>
          </a:stretch>
        </p:blipFill>
        <p:spPr bwMode="auto">
          <a:xfrm>
            <a:off x="-485775" y="457200"/>
            <a:ext cx="9696450" cy="5734050"/>
          </a:xfrm>
          <a:prstGeom prst="rect">
            <a:avLst/>
          </a:prstGeom>
          <a:noFill/>
          <a:ln w="9525">
            <a:noFill/>
            <a:miter lim="800000"/>
            <a:headEnd/>
            <a:tailEnd/>
          </a:ln>
        </p:spPr>
      </p:pic>
    </p:spTree>
    <p:extLst>
      <p:ext uri="{BB962C8B-B14F-4D97-AF65-F5344CB8AC3E}">
        <p14:creationId xmlns:p14="http://schemas.microsoft.com/office/powerpoint/2010/main" val="1887360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endParaRPr lang="en-US" smtClean="0"/>
          </a:p>
        </p:txBody>
      </p:sp>
      <p:sp>
        <p:nvSpPr>
          <p:cNvPr id="51203" name="Content Placeholder 2"/>
          <p:cNvSpPr>
            <a:spLocks noGrp="1"/>
          </p:cNvSpPr>
          <p:nvPr>
            <p:ph idx="1"/>
          </p:nvPr>
        </p:nvSpPr>
        <p:spPr/>
        <p:txBody>
          <a:bodyPr/>
          <a:lstStyle/>
          <a:p>
            <a:endParaRPr lang="en-US" smtClean="0"/>
          </a:p>
        </p:txBody>
      </p:sp>
      <p:pic>
        <p:nvPicPr>
          <p:cNvPr id="51204" name="Picture 2" descr="C:\Users\LOVEALL\Desktop\microprocessor2012\motorolla.png"/>
          <p:cNvPicPr>
            <a:picLocks noChangeAspect="1" noChangeArrowheads="1"/>
          </p:cNvPicPr>
          <p:nvPr/>
        </p:nvPicPr>
        <p:blipFill>
          <a:blip r:embed="rId2" cstate="print"/>
          <a:srcRect/>
          <a:stretch>
            <a:fillRect/>
          </a:stretch>
        </p:blipFill>
        <p:spPr bwMode="auto">
          <a:xfrm>
            <a:off x="0" y="304800"/>
            <a:ext cx="8696325" cy="5810250"/>
          </a:xfrm>
          <a:prstGeom prst="rect">
            <a:avLst/>
          </a:prstGeom>
          <a:noFill/>
          <a:ln w="9525">
            <a:noFill/>
            <a:miter lim="800000"/>
            <a:headEnd/>
            <a:tailEnd/>
          </a:ln>
        </p:spPr>
      </p:pic>
    </p:spTree>
    <p:extLst>
      <p:ext uri="{BB962C8B-B14F-4D97-AF65-F5344CB8AC3E}">
        <p14:creationId xmlns:p14="http://schemas.microsoft.com/office/powerpoint/2010/main" val="3294400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p:txBody>
          <a:bodyPr/>
          <a:lstStyle/>
          <a:p>
            <a:endParaRPr lang="en-US" smtClean="0"/>
          </a:p>
        </p:txBody>
      </p:sp>
      <p:pic>
        <p:nvPicPr>
          <p:cNvPr id="52228" name="Picture 2" descr="C:\Users\LOVEALL\Desktop\microprocessor2012\national semi.png"/>
          <p:cNvPicPr>
            <a:picLocks noChangeAspect="1" noChangeArrowheads="1"/>
          </p:cNvPicPr>
          <p:nvPr/>
        </p:nvPicPr>
        <p:blipFill>
          <a:blip r:embed="rId2" cstate="print"/>
          <a:srcRect/>
          <a:stretch>
            <a:fillRect/>
          </a:stretch>
        </p:blipFill>
        <p:spPr bwMode="auto">
          <a:xfrm>
            <a:off x="-228600" y="0"/>
            <a:ext cx="9104313" cy="6705600"/>
          </a:xfrm>
          <a:prstGeom prst="rect">
            <a:avLst/>
          </a:prstGeom>
          <a:noFill/>
          <a:ln w="9525">
            <a:noFill/>
            <a:miter lim="800000"/>
            <a:headEnd/>
            <a:tailEnd/>
          </a:ln>
        </p:spPr>
      </p:pic>
    </p:spTree>
    <p:extLst>
      <p:ext uri="{BB962C8B-B14F-4D97-AF65-F5344CB8AC3E}">
        <p14:creationId xmlns:p14="http://schemas.microsoft.com/office/powerpoint/2010/main" val="25165673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US" smtClean="0"/>
          </a:p>
        </p:txBody>
      </p:sp>
      <p:sp>
        <p:nvSpPr>
          <p:cNvPr id="53251" name="Content Placeholder 2"/>
          <p:cNvSpPr>
            <a:spLocks noGrp="1"/>
          </p:cNvSpPr>
          <p:nvPr>
            <p:ph idx="1"/>
          </p:nvPr>
        </p:nvSpPr>
        <p:spPr/>
        <p:txBody>
          <a:bodyPr/>
          <a:lstStyle/>
          <a:p>
            <a:endParaRPr lang="en-US" smtClean="0"/>
          </a:p>
        </p:txBody>
      </p:sp>
      <p:pic>
        <p:nvPicPr>
          <p:cNvPr id="53252" name="Picture 2" descr="C:\Users\LOVEALL\Desktop\microprocessor2012\7.png"/>
          <p:cNvPicPr>
            <a:picLocks noChangeAspect="1" noChangeArrowheads="1"/>
          </p:cNvPicPr>
          <p:nvPr/>
        </p:nvPicPr>
        <p:blipFill>
          <a:blip r:embed="rId2" cstate="print"/>
          <a:srcRect/>
          <a:stretch>
            <a:fillRect/>
          </a:stretch>
        </p:blipFill>
        <p:spPr bwMode="auto">
          <a:xfrm>
            <a:off x="0" y="57150"/>
            <a:ext cx="8391525" cy="6800850"/>
          </a:xfrm>
          <a:prstGeom prst="rect">
            <a:avLst/>
          </a:prstGeom>
          <a:noFill/>
          <a:ln w="9525">
            <a:noFill/>
            <a:miter lim="800000"/>
            <a:headEnd/>
            <a:tailEnd/>
          </a:ln>
        </p:spPr>
      </p:pic>
    </p:spTree>
    <p:extLst>
      <p:ext uri="{BB962C8B-B14F-4D97-AF65-F5344CB8AC3E}">
        <p14:creationId xmlns:p14="http://schemas.microsoft.com/office/powerpoint/2010/main" val="4480005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endParaRPr lang="en-US" smtClean="0"/>
          </a:p>
        </p:txBody>
      </p:sp>
      <p:sp>
        <p:nvSpPr>
          <p:cNvPr id="54275" name="Content Placeholder 2"/>
          <p:cNvSpPr>
            <a:spLocks noGrp="1"/>
          </p:cNvSpPr>
          <p:nvPr>
            <p:ph idx="1"/>
          </p:nvPr>
        </p:nvSpPr>
        <p:spPr/>
        <p:txBody>
          <a:bodyPr/>
          <a:lstStyle/>
          <a:p>
            <a:endParaRPr lang="en-US" smtClean="0"/>
          </a:p>
        </p:txBody>
      </p:sp>
      <p:pic>
        <p:nvPicPr>
          <p:cNvPr id="54276" name="Picture 2" descr="C:\Users\LOVEALL\Desktop\microprocessor2012\8.png"/>
          <p:cNvPicPr>
            <a:picLocks noChangeAspect="1" noChangeArrowheads="1"/>
          </p:cNvPicPr>
          <p:nvPr/>
        </p:nvPicPr>
        <p:blipFill>
          <a:blip r:embed="rId2" cstate="print"/>
          <a:srcRect/>
          <a:stretch>
            <a:fillRect/>
          </a:stretch>
        </p:blipFill>
        <p:spPr bwMode="auto">
          <a:xfrm>
            <a:off x="-284163" y="762000"/>
            <a:ext cx="9369426" cy="4705350"/>
          </a:xfrm>
          <a:prstGeom prst="rect">
            <a:avLst/>
          </a:prstGeom>
          <a:noFill/>
          <a:ln w="9525">
            <a:noFill/>
            <a:miter lim="800000"/>
            <a:headEnd/>
            <a:tailEnd/>
          </a:ln>
        </p:spPr>
      </p:pic>
    </p:spTree>
    <p:extLst>
      <p:ext uri="{BB962C8B-B14F-4D97-AF65-F5344CB8AC3E}">
        <p14:creationId xmlns:p14="http://schemas.microsoft.com/office/powerpoint/2010/main" val="21803512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0" y="1143000"/>
            <a:ext cx="4648200" cy="4953000"/>
          </a:xfrm>
        </p:spPr>
        <p:txBody>
          <a:bodyPr/>
          <a:lstStyle/>
          <a:p>
            <a:pPr>
              <a:buFontTx/>
              <a:buNone/>
            </a:pPr>
            <a:r>
              <a:rPr lang="en-US" b="1" smtClean="0">
                <a:solidFill>
                  <a:srgbClr val="FF0000"/>
                </a:solidFill>
              </a:rPr>
              <a:t>4004</a:t>
            </a:r>
          </a:p>
          <a:p>
            <a:pPr>
              <a:buFontTx/>
              <a:buNone/>
            </a:pPr>
            <a:r>
              <a:rPr lang="en-US" smtClean="0"/>
              <a:t>» </a:t>
            </a:r>
            <a:r>
              <a:rPr lang="en-US" b="1" smtClean="0">
                <a:solidFill>
                  <a:srgbClr val="FF0000"/>
                </a:solidFill>
              </a:rPr>
              <a:t>1</a:t>
            </a:r>
            <a:r>
              <a:rPr lang="en-US" b="1" baseline="30000" smtClean="0">
                <a:solidFill>
                  <a:srgbClr val="FF0000"/>
                </a:solidFill>
              </a:rPr>
              <a:t>st</a:t>
            </a:r>
            <a:r>
              <a:rPr lang="en-US" b="1" smtClean="0">
                <a:solidFill>
                  <a:srgbClr val="FF0000"/>
                </a:solidFill>
              </a:rPr>
              <a:t> </a:t>
            </a:r>
            <a:r>
              <a:rPr lang="en-US" smtClean="0"/>
              <a:t>4-bit microprocessor</a:t>
            </a:r>
          </a:p>
          <a:p>
            <a:pPr>
              <a:buFontTx/>
              <a:buNone/>
            </a:pPr>
            <a:r>
              <a:rPr lang="en-US" smtClean="0"/>
              <a:t>» 740 KHz</a:t>
            </a:r>
          </a:p>
          <a:p>
            <a:pPr>
              <a:buFontTx/>
              <a:buNone/>
            </a:pPr>
            <a:r>
              <a:rPr lang="en-US" smtClean="0"/>
              <a:t>» 4 KB program memory</a:t>
            </a:r>
          </a:p>
          <a:p>
            <a:pPr>
              <a:buFontTx/>
              <a:buNone/>
            </a:pPr>
            <a:r>
              <a:rPr lang="en-US" smtClean="0"/>
              <a:t>» 640 bytes data memory</a:t>
            </a:r>
          </a:p>
          <a:p>
            <a:pPr>
              <a:buFontTx/>
              <a:buNone/>
            </a:pPr>
            <a:r>
              <a:rPr lang="en-US" smtClean="0"/>
              <a:t>» 3-level deep stack</a:t>
            </a:r>
          </a:p>
          <a:p>
            <a:pPr>
              <a:buFontTx/>
              <a:buNone/>
            </a:pPr>
            <a:r>
              <a:rPr lang="en-US" smtClean="0"/>
              <a:t>» No interrupts</a:t>
            </a:r>
          </a:p>
          <a:p>
            <a:pPr>
              <a:buFontTx/>
              <a:buNone/>
            </a:pPr>
            <a:r>
              <a:rPr lang="en-US" smtClean="0"/>
              <a:t>16-pin DIP</a:t>
            </a:r>
          </a:p>
        </p:txBody>
      </p:sp>
      <p:sp>
        <p:nvSpPr>
          <p:cNvPr id="4" name="Content Placeholder 2"/>
          <p:cNvSpPr txBox="1">
            <a:spLocks/>
          </p:cNvSpPr>
          <p:nvPr/>
        </p:nvSpPr>
        <p:spPr bwMode="auto">
          <a:xfrm>
            <a:off x="4495800" y="1143000"/>
            <a:ext cx="4648200" cy="4953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marL="342900" indent="-342900" eaLnBrk="0" hangingPunct="0">
              <a:spcBef>
                <a:spcPct val="20000"/>
              </a:spcBef>
              <a:defRPr/>
            </a:pPr>
            <a:r>
              <a:rPr lang="en-US" sz="3200" b="1" kern="0" dirty="0">
                <a:solidFill>
                  <a:srgbClr val="FF0000"/>
                </a:solidFill>
              </a:rPr>
              <a:t>8008</a:t>
            </a:r>
          </a:p>
          <a:p>
            <a:pPr marL="342900" indent="-342900" eaLnBrk="0" hangingPunct="0">
              <a:spcBef>
                <a:spcPct val="20000"/>
              </a:spcBef>
              <a:defRPr/>
            </a:pPr>
            <a:r>
              <a:rPr lang="en-US" sz="3200" dirty="0"/>
              <a:t>» </a:t>
            </a:r>
            <a:r>
              <a:rPr lang="en-US" sz="3200" b="1" dirty="0">
                <a:solidFill>
                  <a:srgbClr val="FF0000"/>
                </a:solidFill>
              </a:rPr>
              <a:t>1</a:t>
            </a:r>
            <a:r>
              <a:rPr lang="en-US" sz="3200" b="1" baseline="30000" dirty="0">
                <a:solidFill>
                  <a:srgbClr val="FF0000"/>
                </a:solidFill>
              </a:rPr>
              <a:t>st</a:t>
            </a:r>
            <a:r>
              <a:rPr lang="en-US" sz="3200" b="1" dirty="0">
                <a:solidFill>
                  <a:srgbClr val="FF0000"/>
                </a:solidFill>
              </a:rPr>
              <a:t> </a:t>
            </a:r>
            <a:r>
              <a:rPr lang="en-US" sz="3200" kern="0" dirty="0">
                <a:solidFill>
                  <a:schemeClr val="tx1"/>
                </a:solidFill>
              </a:rPr>
              <a:t>8-bit microprocessor</a:t>
            </a:r>
          </a:p>
          <a:p>
            <a:pPr marL="342900" indent="-342900" eaLnBrk="0" hangingPunct="0">
              <a:spcBef>
                <a:spcPct val="20000"/>
              </a:spcBef>
              <a:defRPr/>
            </a:pPr>
            <a:r>
              <a:rPr lang="en-US" sz="3200" kern="0" dirty="0">
                <a:solidFill>
                  <a:schemeClr val="tx1"/>
                </a:solidFill>
              </a:rPr>
              <a:t>» Up to 800 KHz</a:t>
            </a:r>
          </a:p>
          <a:p>
            <a:pPr marL="342900" indent="-342900" eaLnBrk="0" hangingPunct="0">
              <a:spcBef>
                <a:spcPct val="20000"/>
              </a:spcBef>
              <a:defRPr/>
            </a:pPr>
            <a:r>
              <a:rPr lang="en-US" sz="3200" kern="0" dirty="0">
                <a:solidFill>
                  <a:schemeClr val="tx1"/>
                </a:solidFill>
              </a:rPr>
              <a:t>» 16 KB memory</a:t>
            </a:r>
          </a:p>
          <a:p>
            <a:pPr marL="342900" indent="-342900" eaLnBrk="0" hangingPunct="0">
              <a:spcBef>
                <a:spcPct val="20000"/>
              </a:spcBef>
              <a:defRPr/>
            </a:pPr>
            <a:r>
              <a:rPr lang="en-US" sz="3200" kern="0" dirty="0">
                <a:solidFill>
                  <a:schemeClr val="tx1"/>
                </a:solidFill>
              </a:rPr>
              <a:t>» 7-level deep stack</a:t>
            </a:r>
          </a:p>
          <a:p>
            <a:pPr marL="342900" indent="-342900" eaLnBrk="0" hangingPunct="0">
              <a:spcBef>
                <a:spcPct val="20000"/>
              </a:spcBef>
              <a:defRPr/>
            </a:pPr>
            <a:r>
              <a:rPr lang="en-US" sz="3200" kern="0" dirty="0">
                <a:solidFill>
                  <a:schemeClr val="tx1"/>
                </a:solidFill>
              </a:rPr>
              <a:t>» 8 In / 24 Out ports</a:t>
            </a:r>
          </a:p>
          <a:p>
            <a:pPr marL="342900" indent="-342900" eaLnBrk="0" hangingPunct="0">
              <a:spcBef>
                <a:spcPct val="20000"/>
              </a:spcBef>
              <a:defRPr/>
            </a:pPr>
            <a:r>
              <a:rPr lang="en-US" sz="3200" kern="0" dirty="0">
                <a:solidFill>
                  <a:schemeClr val="tx1"/>
                </a:solidFill>
              </a:rPr>
              <a:t>18-pin DIP</a:t>
            </a:r>
          </a:p>
        </p:txBody>
      </p:sp>
    </p:spTree>
    <p:extLst>
      <p:ext uri="{BB962C8B-B14F-4D97-AF65-F5344CB8AC3E}">
        <p14:creationId xmlns:p14="http://schemas.microsoft.com/office/powerpoint/2010/main" val="2599200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itle 1"/>
          <p:cNvSpPr>
            <a:spLocks noGrp="1"/>
          </p:cNvSpPr>
          <p:nvPr>
            <p:ph type="title"/>
          </p:nvPr>
        </p:nvSpPr>
        <p:spPr>
          <a:xfrm>
            <a:off x="685800" y="228600"/>
            <a:ext cx="7772400" cy="1143000"/>
          </a:xfrm>
        </p:spPr>
        <p:txBody>
          <a:bodyPr/>
          <a:lstStyle/>
          <a:p>
            <a:r>
              <a:rPr lang="en-US" smtClean="0"/>
              <a:t>Intel 8008</a:t>
            </a:r>
          </a:p>
        </p:txBody>
      </p:sp>
      <p:sp>
        <p:nvSpPr>
          <p:cNvPr id="56323" name="Content Placeholder 2"/>
          <p:cNvSpPr>
            <a:spLocks noGrp="1"/>
          </p:cNvSpPr>
          <p:nvPr>
            <p:ph idx="1"/>
          </p:nvPr>
        </p:nvSpPr>
        <p:spPr>
          <a:xfrm>
            <a:off x="304800" y="1295400"/>
            <a:ext cx="8458200" cy="4800600"/>
          </a:xfrm>
        </p:spPr>
        <p:txBody>
          <a:bodyPr/>
          <a:lstStyle/>
          <a:p>
            <a:r>
              <a:rPr lang="en-US" sz="2800" smtClean="0"/>
              <a:t>Intel 8008 (i8008) was released 5 months after Intel 4004. </a:t>
            </a:r>
          </a:p>
          <a:p>
            <a:r>
              <a:rPr lang="en-US" sz="2800" smtClean="0"/>
              <a:t>8008 was available in two speed grades - 500 KHz and 800 KHz. </a:t>
            </a:r>
          </a:p>
          <a:p>
            <a:r>
              <a:rPr lang="en-US" sz="2800" smtClean="0"/>
              <a:t>Because it took the CPU from 5 to 8 cycles to execute each instruction, the effective rate of instruction execution was: </a:t>
            </a:r>
          </a:p>
          <a:p>
            <a:pPr>
              <a:buFontTx/>
              <a:buChar char="-"/>
            </a:pPr>
            <a:r>
              <a:rPr lang="en-US" sz="2400" smtClean="0"/>
              <a:t>From 45,000 to 100,000 instructions per second for Intel 8008</a:t>
            </a:r>
          </a:p>
          <a:p>
            <a:pPr>
              <a:buFontTx/>
              <a:buChar char="-"/>
            </a:pPr>
            <a:r>
              <a:rPr lang="en-US" sz="2400" smtClean="0"/>
              <a:t>From 72,000 to 160,000 instruction per second for Intel 8088-1 </a:t>
            </a:r>
          </a:p>
          <a:p>
            <a:endParaRPr lang="en-US" sz="2800" smtClean="0"/>
          </a:p>
        </p:txBody>
      </p:sp>
    </p:spTree>
    <p:extLst>
      <p:ext uri="{BB962C8B-B14F-4D97-AF65-F5344CB8AC3E}">
        <p14:creationId xmlns:p14="http://schemas.microsoft.com/office/powerpoint/2010/main" val="3696228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Content Placeholder 2"/>
          <p:cNvSpPr>
            <a:spLocks noGrp="1"/>
          </p:cNvSpPr>
          <p:nvPr>
            <p:ph idx="1"/>
          </p:nvPr>
        </p:nvSpPr>
        <p:spPr>
          <a:xfrm>
            <a:off x="304800" y="228600"/>
            <a:ext cx="8153400" cy="5867400"/>
          </a:xfrm>
        </p:spPr>
        <p:txBody>
          <a:bodyPr/>
          <a:lstStyle/>
          <a:p>
            <a:r>
              <a:rPr lang="en-US" sz="2800" smtClean="0"/>
              <a:t>Overall performance of the i8008 was greater due to</a:t>
            </a:r>
          </a:p>
          <a:p>
            <a:pPr>
              <a:buFontTx/>
              <a:buNone/>
            </a:pPr>
            <a:r>
              <a:rPr lang="en-US" sz="2800" smtClean="0"/>
              <a:t>	- faster effective speed of some instructions, </a:t>
            </a:r>
          </a:p>
          <a:p>
            <a:pPr>
              <a:buFontTx/>
              <a:buNone/>
            </a:pPr>
            <a:r>
              <a:rPr lang="en-US" sz="2800" smtClean="0"/>
              <a:t>	- 8-bit architecture and </a:t>
            </a:r>
          </a:p>
          <a:p>
            <a:pPr>
              <a:buFontTx/>
              <a:buNone/>
            </a:pPr>
            <a:r>
              <a:rPr lang="en-US" sz="2800" smtClean="0"/>
              <a:t>	- more efficient instruction set. </a:t>
            </a:r>
          </a:p>
          <a:p>
            <a:pPr>
              <a:buFontTx/>
              <a:buNone/>
            </a:pPr>
            <a:endParaRPr lang="en-US" sz="2800" smtClean="0"/>
          </a:p>
          <a:p>
            <a:pPr>
              <a:buFontTx/>
              <a:buNone/>
            </a:pPr>
            <a:r>
              <a:rPr lang="en-US" sz="2800" smtClean="0"/>
              <a:t>The 8008 had other advantages over the 4004: </a:t>
            </a:r>
          </a:p>
          <a:p>
            <a:r>
              <a:rPr lang="en-US" sz="2800" smtClean="0"/>
              <a:t>The processor supported of 16 KB of memory (ROM and RAM combined). </a:t>
            </a:r>
          </a:p>
          <a:p>
            <a:r>
              <a:rPr lang="en-US" sz="2800" smtClean="0"/>
              <a:t>The size of internal CPU stack was 7 levels in contrast to 3 level-stack for the i4004. </a:t>
            </a:r>
          </a:p>
          <a:p>
            <a:r>
              <a:rPr lang="en-US" sz="2800" smtClean="0"/>
              <a:t>The Intel 8008 could handle interrupts.</a:t>
            </a:r>
          </a:p>
          <a:p>
            <a:endParaRPr lang="en-US" sz="2800" smtClean="0"/>
          </a:p>
        </p:txBody>
      </p:sp>
    </p:spTree>
    <p:extLst>
      <p:ext uri="{BB962C8B-B14F-4D97-AF65-F5344CB8AC3E}">
        <p14:creationId xmlns:p14="http://schemas.microsoft.com/office/powerpoint/2010/main" val="3247624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Content Placeholder 2"/>
          <p:cNvSpPr>
            <a:spLocks noGrp="1"/>
          </p:cNvSpPr>
          <p:nvPr>
            <p:ph idx="1"/>
          </p:nvPr>
        </p:nvSpPr>
        <p:spPr>
          <a:xfrm>
            <a:off x="304800" y="990600"/>
            <a:ext cx="8153400" cy="5105400"/>
          </a:xfrm>
        </p:spPr>
        <p:txBody>
          <a:bodyPr/>
          <a:lstStyle/>
          <a:p>
            <a:pPr>
              <a:buFontTx/>
              <a:buNone/>
            </a:pPr>
            <a:r>
              <a:rPr lang="en-US" sz="2800" b="1" smtClean="0"/>
              <a:t>Drawbacks:</a:t>
            </a:r>
          </a:p>
          <a:p>
            <a:r>
              <a:rPr lang="en-US" sz="2800" smtClean="0"/>
              <a:t>Absence of direct memory addressing. To access data in memory the memory address had to be stored in H and L registers, and only then the processor could indirectly access the memory. </a:t>
            </a:r>
          </a:p>
          <a:p>
            <a:pPr>
              <a:buFontTx/>
              <a:buNone/>
            </a:pPr>
            <a:r>
              <a:rPr lang="en-US" sz="2800" smtClean="0"/>
              <a:t>This limitation was removed in Intel 8080. </a:t>
            </a:r>
          </a:p>
          <a:p>
            <a:endParaRPr lang="en-US" sz="2800" smtClean="0"/>
          </a:p>
          <a:p>
            <a:r>
              <a:rPr lang="en-US" sz="2800" smtClean="0"/>
              <a:t> Intel 8008 microprocessor was used in </a:t>
            </a:r>
            <a:r>
              <a:rPr lang="en-US" sz="2800" b="1" smtClean="0">
                <a:solidFill>
                  <a:srgbClr val="FF0000"/>
                </a:solidFill>
              </a:rPr>
              <a:t>Mark-8 computer</a:t>
            </a:r>
            <a:r>
              <a:rPr lang="en-US" sz="2800" smtClean="0"/>
              <a:t>, which is considered to be the </a:t>
            </a:r>
            <a:r>
              <a:rPr lang="en-US" sz="2800" smtClean="0">
                <a:solidFill>
                  <a:srgbClr val="FF0000"/>
                </a:solidFill>
              </a:rPr>
              <a:t>1</a:t>
            </a:r>
            <a:r>
              <a:rPr lang="en-US" sz="2800" baseline="30000" smtClean="0">
                <a:solidFill>
                  <a:srgbClr val="FF0000"/>
                </a:solidFill>
              </a:rPr>
              <a:t>st</a:t>
            </a:r>
            <a:r>
              <a:rPr lang="en-US" sz="2800" smtClean="0">
                <a:solidFill>
                  <a:srgbClr val="FF0000"/>
                </a:solidFill>
              </a:rPr>
              <a:t> personal computer.</a:t>
            </a:r>
          </a:p>
        </p:txBody>
      </p:sp>
    </p:spTree>
    <p:extLst>
      <p:ext uri="{BB962C8B-B14F-4D97-AF65-F5344CB8AC3E}">
        <p14:creationId xmlns:p14="http://schemas.microsoft.com/office/powerpoint/2010/main" val="1872159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3"/>
          <p:cNvPicPr>
            <a:picLocks noChangeAspect="1" noChangeArrowheads="1"/>
          </p:cNvPicPr>
          <p:nvPr/>
        </p:nvPicPr>
        <p:blipFill>
          <a:blip r:embed="rId2" cstate="print"/>
          <a:srcRect/>
          <a:stretch>
            <a:fillRect/>
          </a:stretch>
        </p:blipFill>
        <p:spPr bwMode="auto">
          <a:xfrm>
            <a:off x="0" y="0"/>
            <a:ext cx="5886450" cy="6229350"/>
          </a:xfrm>
          <a:prstGeom prst="rect">
            <a:avLst/>
          </a:prstGeom>
          <a:noFill/>
          <a:ln w="9525">
            <a:noFill/>
            <a:miter lim="800000"/>
            <a:headEnd/>
            <a:tailEnd/>
          </a:ln>
        </p:spPr>
      </p:pic>
      <p:sp>
        <p:nvSpPr>
          <p:cNvPr id="19459" name="Rectangle 6"/>
          <p:cNvSpPr>
            <a:spLocks noChangeArrowheads="1"/>
          </p:cNvSpPr>
          <p:nvPr/>
        </p:nvSpPr>
        <p:spPr bwMode="auto">
          <a:xfrm>
            <a:off x="5867400" y="2667000"/>
            <a:ext cx="4191000" cy="1570038"/>
          </a:xfrm>
          <a:prstGeom prst="rect">
            <a:avLst/>
          </a:prstGeom>
          <a:noFill/>
          <a:ln w="9525">
            <a:noFill/>
            <a:miter lim="800000"/>
            <a:headEnd/>
            <a:tailEnd/>
          </a:ln>
        </p:spPr>
        <p:txBody>
          <a:bodyPr>
            <a:spAutoFit/>
          </a:bodyPr>
          <a:lstStyle/>
          <a:p>
            <a:r>
              <a:rPr lang="en-US" sz="3200" b="1">
                <a:latin typeface="Calibri" pitchFamily="34" charset="0"/>
              </a:rPr>
              <a:t>Microprocessors</a:t>
            </a:r>
          </a:p>
          <a:p>
            <a:r>
              <a:rPr lang="en-US" sz="3200" b="1">
                <a:latin typeface="Calibri" pitchFamily="34" charset="0"/>
              </a:rPr>
              <a:t>are everywhere</a:t>
            </a:r>
          </a:p>
          <a:p>
            <a:r>
              <a:rPr lang="en-US" sz="3200" b="1">
                <a:latin typeface="Calibri" pitchFamily="34" charset="0"/>
              </a:rPr>
              <a:t>in our life.</a:t>
            </a:r>
          </a:p>
        </p:txBody>
      </p:sp>
    </p:spTree>
    <p:extLst>
      <p:ext uri="{BB962C8B-B14F-4D97-AF65-F5344CB8AC3E}">
        <p14:creationId xmlns:p14="http://schemas.microsoft.com/office/powerpoint/2010/main" val="34795947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Title 1"/>
          <p:cNvSpPr>
            <a:spLocks noGrp="1"/>
          </p:cNvSpPr>
          <p:nvPr>
            <p:ph type="title"/>
          </p:nvPr>
        </p:nvSpPr>
        <p:spPr>
          <a:xfrm>
            <a:off x="685800" y="-533400"/>
            <a:ext cx="7772400" cy="1752600"/>
          </a:xfrm>
        </p:spPr>
        <p:txBody>
          <a:bodyPr/>
          <a:lstStyle/>
          <a:p>
            <a:r>
              <a:rPr lang="en-US" b="1" smtClean="0"/>
              <a:t>Mark-8!</a:t>
            </a:r>
          </a:p>
        </p:txBody>
      </p:sp>
      <p:sp>
        <p:nvSpPr>
          <p:cNvPr id="59395" name="Content Placeholder 2"/>
          <p:cNvSpPr>
            <a:spLocks noGrp="1"/>
          </p:cNvSpPr>
          <p:nvPr>
            <p:ph idx="1"/>
          </p:nvPr>
        </p:nvSpPr>
        <p:spPr/>
        <p:txBody>
          <a:bodyPr/>
          <a:lstStyle/>
          <a:p>
            <a:endParaRPr lang="en-US" smtClean="0"/>
          </a:p>
        </p:txBody>
      </p:sp>
      <p:pic>
        <p:nvPicPr>
          <p:cNvPr id="138242" name="Picture 2"/>
          <p:cNvPicPr>
            <a:picLocks noChangeAspect="1" noChangeArrowheads="1"/>
          </p:cNvPicPr>
          <p:nvPr/>
        </p:nvPicPr>
        <p:blipFill>
          <a:blip r:embed="rId2" cstate="print"/>
          <a:srcRect/>
          <a:stretch>
            <a:fillRect/>
          </a:stretch>
        </p:blipFill>
        <p:spPr bwMode="auto">
          <a:xfrm>
            <a:off x="3962400" y="0"/>
            <a:ext cx="5181600" cy="6810375"/>
          </a:xfrm>
          <a:prstGeom prst="rect">
            <a:avLst/>
          </a:prstGeom>
          <a:noFill/>
          <a:ln w="9525">
            <a:noFill/>
            <a:miter lim="800000"/>
            <a:headEnd/>
            <a:tailEnd/>
          </a:ln>
        </p:spPr>
      </p:pic>
      <p:pic>
        <p:nvPicPr>
          <p:cNvPr id="138243" name="Picture 3"/>
          <p:cNvPicPr>
            <a:picLocks noChangeAspect="1" noChangeArrowheads="1"/>
          </p:cNvPicPr>
          <p:nvPr/>
        </p:nvPicPr>
        <p:blipFill>
          <a:blip r:embed="rId3" cstate="print"/>
          <a:srcRect l="13176" t="5016" r="13412"/>
          <a:stretch>
            <a:fillRect/>
          </a:stretch>
        </p:blipFill>
        <p:spPr bwMode="auto">
          <a:xfrm>
            <a:off x="0" y="0"/>
            <a:ext cx="2971800" cy="2886075"/>
          </a:xfrm>
          <a:prstGeom prst="rect">
            <a:avLst/>
          </a:prstGeom>
          <a:noFill/>
          <a:ln w="9525">
            <a:noFill/>
            <a:miter lim="800000"/>
            <a:headEnd/>
            <a:tailEnd/>
          </a:ln>
        </p:spPr>
      </p:pic>
      <p:pic>
        <p:nvPicPr>
          <p:cNvPr id="138245" name="Picture 5"/>
          <p:cNvPicPr>
            <a:picLocks noChangeAspect="1" noChangeArrowheads="1"/>
          </p:cNvPicPr>
          <p:nvPr/>
        </p:nvPicPr>
        <p:blipFill>
          <a:blip r:embed="rId4" cstate="print"/>
          <a:srcRect l="22752" t="6741" r="18259" b="8989"/>
          <a:stretch>
            <a:fillRect/>
          </a:stretch>
        </p:blipFill>
        <p:spPr bwMode="auto">
          <a:xfrm>
            <a:off x="2895600" y="849313"/>
            <a:ext cx="6248400" cy="6694487"/>
          </a:xfrm>
          <a:prstGeom prst="rect">
            <a:avLst/>
          </a:prstGeom>
          <a:noFill/>
          <a:ln w="9525">
            <a:noFill/>
            <a:miter lim="800000"/>
            <a:headEnd/>
            <a:tailEnd/>
          </a:ln>
        </p:spPr>
      </p:pic>
    </p:spTree>
    <p:extLst>
      <p:ext uri="{BB962C8B-B14F-4D97-AF65-F5344CB8AC3E}">
        <p14:creationId xmlns:p14="http://schemas.microsoft.com/office/powerpoint/2010/main" val="40964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8242"/>
                                        </p:tgtEl>
                                        <p:attrNameLst>
                                          <p:attrName>style.visibility</p:attrName>
                                        </p:attrNameLst>
                                      </p:cBhvr>
                                      <p:to>
                                        <p:strVal val="visible"/>
                                      </p:to>
                                    </p:set>
                                    <p:anim calcmode="lin" valueType="num">
                                      <p:cBhvr additive="base">
                                        <p:cTn id="7" dur="500" fill="hold"/>
                                        <p:tgtEl>
                                          <p:spTgt spid="138242"/>
                                        </p:tgtEl>
                                        <p:attrNameLst>
                                          <p:attrName>ppt_x</p:attrName>
                                        </p:attrNameLst>
                                      </p:cBhvr>
                                      <p:tavLst>
                                        <p:tav tm="0">
                                          <p:val>
                                            <p:strVal val="#ppt_x"/>
                                          </p:val>
                                        </p:tav>
                                        <p:tav tm="100000">
                                          <p:val>
                                            <p:strVal val="#ppt_x"/>
                                          </p:val>
                                        </p:tav>
                                      </p:tavLst>
                                    </p:anim>
                                    <p:anim calcmode="lin" valueType="num">
                                      <p:cBhvr additive="base">
                                        <p:cTn id="8" dur="500" fill="hold"/>
                                        <p:tgtEl>
                                          <p:spTgt spid="1382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38243"/>
                                        </p:tgtEl>
                                        <p:attrNameLst>
                                          <p:attrName>style.visibility</p:attrName>
                                        </p:attrNameLst>
                                      </p:cBhvr>
                                      <p:to>
                                        <p:strVal val="visible"/>
                                      </p:to>
                                    </p:set>
                                    <p:animEffect transition="in" filter="diamond(in)">
                                      <p:cBhvr>
                                        <p:cTn id="13" dur="2000"/>
                                        <p:tgtEl>
                                          <p:spTgt spid="13824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8245"/>
                                        </p:tgtEl>
                                        <p:attrNameLst>
                                          <p:attrName>style.visibility</p:attrName>
                                        </p:attrNameLst>
                                      </p:cBhvr>
                                      <p:to>
                                        <p:strVal val="visible"/>
                                      </p:to>
                                    </p:set>
                                    <p:animEffect transition="in" filter="blinds(horizontal)">
                                      <p:cBhvr>
                                        <p:cTn id="18" dur="500"/>
                                        <p:tgtEl>
                                          <p:spTgt spid="138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endParaRPr lang="en-US" smtClean="0"/>
          </a:p>
        </p:txBody>
      </p:sp>
      <p:sp>
        <p:nvSpPr>
          <p:cNvPr id="60419" name="Content Placeholder 2"/>
          <p:cNvSpPr>
            <a:spLocks noGrp="1"/>
          </p:cNvSpPr>
          <p:nvPr>
            <p:ph idx="1"/>
          </p:nvPr>
        </p:nvSpPr>
        <p:spPr/>
        <p:txBody>
          <a:bodyPr/>
          <a:lstStyle/>
          <a:p>
            <a:endParaRPr lang="en-US" smtClean="0"/>
          </a:p>
        </p:txBody>
      </p:sp>
      <p:pic>
        <p:nvPicPr>
          <p:cNvPr id="60420" name="Picture 2"/>
          <p:cNvPicPr>
            <a:picLocks noChangeAspect="1" noChangeArrowheads="1"/>
          </p:cNvPicPr>
          <p:nvPr/>
        </p:nvPicPr>
        <p:blipFill>
          <a:blip r:embed="rId2" cstate="print"/>
          <a:srcRect/>
          <a:stretch>
            <a:fillRect/>
          </a:stretch>
        </p:blipFill>
        <p:spPr bwMode="auto">
          <a:xfrm>
            <a:off x="304800" y="381000"/>
            <a:ext cx="8534400" cy="6400800"/>
          </a:xfrm>
          <a:prstGeom prst="rect">
            <a:avLst/>
          </a:prstGeom>
          <a:noFill/>
          <a:ln w="9525">
            <a:noFill/>
            <a:miter lim="800000"/>
            <a:headEnd/>
            <a:tailEnd/>
          </a:ln>
        </p:spPr>
      </p:pic>
    </p:spTree>
    <p:extLst>
      <p:ext uri="{BB962C8B-B14F-4D97-AF65-F5344CB8AC3E}">
        <p14:creationId xmlns:p14="http://schemas.microsoft.com/office/powerpoint/2010/main" val="38540165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endParaRPr lang="en-US" smtClean="0"/>
          </a:p>
        </p:txBody>
      </p:sp>
      <p:sp>
        <p:nvSpPr>
          <p:cNvPr id="61443" name="Content Placeholder 2"/>
          <p:cNvSpPr>
            <a:spLocks noGrp="1"/>
          </p:cNvSpPr>
          <p:nvPr>
            <p:ph idx="1"/>
          </p:nvPr>
        </p:nvSpPr>
        <p:spPr/>
        <p:txBody>
          <a:bodyPr/>
          <a:lstStyle/>
          <a:p>
            <a:endParaRPr lang="en-US" smtClean="0"/>
          </a:p>
        </p:txBody>
      </p:sp>
      <p:pic>
        <p:nvPicPr>
          <p:cNvPr id="61444" name="Picture 2"/>
          <p:cNvPicPr>
            <a:picLocks noChangeAspect="1" noChangeArrowheads="1"/>
          </p:cNvPicPr>
          <p:nvPr/>
        </p:nvPicPr>
        <p:blipFill>
          <a:blip r:embed="rId2" cstate="print"/>
          <a:srcRect/>
          <a:stretch>
            <a:fillRect/>
          </a:stretch>
        </p:blipFill>
        <p:spPr bwMode="auto">
          <a:xfrm>
            <a:off x="304800" y="304800"/>
            <a:ext cx="8534400" cy="6400800"/>
          </a:xfrm>
          <a:prstGeom prst="rect">
            <a:avLst/>
          </a:prstGeom>
          <a:noFill/>
          <a:ln w="9525">
            <a:noFill/>
            <a:miter lim="800000"/>
            <a:headEnd/>
            <a:tailEnd/>
          </a:ln>
        </p:spPr>
      </p:pic>
    </p:spTree>
    <p:extLst>
      <p:ext uri="{BB962C8B-B14F-4D97-AF65-F5344CB8AC3E}">
        <p14:creationId xmlns:p14="http://schemas.microsoft.com/office/powerpoint/2010/main" val="1453107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endParaRPr lang="en-US" smtClean="0"/>
          </a:p>
        </p:txBody>
      </p:sp>
      <p:sp>
        <p:nvSpPr>
          <p:cNvPr id="62467" name="Content Placeholder 2"/>
          <p:cNvSpPr>
            <a:spLocks noGrp="1"/>
          </p:cNvSpPr>
          <p:nvPr>
            <p:ph idx="1"/>
          </p:nvPr>
        </p:nvSpPr>
        <p:spPr/>
        <p:txBody>
          <a:bodyPr/>
          <a:lstStyle/>
          <a:p>
            <a:endParaRPr lang="en-US" smtClean="0"/>
          </a:p>
        </p:txBody>
      </p:sp>
      <p:pic>
        <p:nvPicPr>
          <p:cNvPr id="62468" name="Picture 2"/>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a:ln w="9525">
            <a:noFill/>
            <a:miter lim="800000"/>
            <a:headEnd/>
            <a:tailEnd/>
          </a:ln>
        </p:spPr>
      </p:pic>
    </p:spTree>
    <p:extLst>
      <p:ext uri="{BB962C8B-B14F-4D97-AF65-F5344CB8AC3E}">
        <p14:creationId xmlns:p14="http://schemas.microsoft.com/office/powerpoint/2010/main" val="4216948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smtClean="0"/>
          </a:p>
        </p:txBody>
      </p:sp>
      <p:sp>
        <p:nvSpPr>
          <p:cNvPr id="63491" name="Content Placeholder 2"/>
          <p:cNvSpPr>
            <a:spLocks noGrp="1"/>
          </p:cNvSpPr>
          <p:nvPr>
            <p:ph idx="1"/>
          </p:nvPr>
        </p:nvSpPr>
        <p:spPr/>
        <p:txBody>
          <a:bodyPr/>
          <a:lstStyle/>
          <a:p>
            <a:endParaRPr lang="en-US" smtClean="0"/>
          </a:p>
        </p:txBody>
      </p:sp>
      <p:pic>
        <p:nvPicPr>
          <p:cNvPr id="63492" name="Picture 2"/>
          <p:cNvPicPr>
            <a:picLocks noChangeAspect="1" noChangeArrowheads="1"/>
          </p:cNvPicPr>
          <p:nvPr/>
        </p:nvPicPr>
        <p:blipFill>
          <a:blip r:embed="rId2" cstate="print"/>
          <a:srcRect/>
          <a:stretch>
            <a:fillRect/>
          </a:stretch>
        </p:blipFill>
        <p:spPr bwMode="auto">
          <a:xfrm>
            <a:off x="762000" y="571500"/>
            <a:ext cx="7620000" cy="5715000"/>
          </a:xfrm>
          <a:prstGeom prst="rect">
            <a:avLst/>
          </a:prstGeom>
          <a:noFill/>
          <a:ln w="9525">
            <a:noFill/>
            <a:miter lim="800000"/>
            <a:headEnd/>
            <a:tailEnd/>
          </a:ln>
        </p:spPr>
      </p:pic>
      <p:sp>
        <p:nvSpPr>
          <p:cNvPr id="63493" name="Rectangle 4"/>
          <p:cNvSpPr>
            <a:spLocks noChangeArrowheads="1"/>
          </p:cNvSpPr>
          <p:nvPr/>
        </p:nvSpPr>
        <p:spPr bwMode="auto">
          <a:xfrm>
            <a:off x="1371600" y="6550025"/>
            <a:ext cx="5486400" cy="307975"/>
          </a:xfrm>
          <a:prstGeom prst="rect">
            <a:avLst/>
          </a:prstGeom>
          <a:noFill/>
          <a:ln w="9525">
            <a:noFill/>
            <a:miter lim="800000"/>
            <a:headEnd/>
            <a:tailEnd/>
          </a:ln>
        </p:spPr>
        <p:txBody>
          <a:bodyPr>
            <a:spAutoFit/>
          </a:bodyPr>
          <a:lstStyle/>
          <a:p>
            <a:r>
              <a:rPr lang="en-US" sz="1400"/>
              <a:t>http://www.bytecollector.com/mark_8.htm</a:t>
            </a:r>
          </a:p>
        </p:txBody>
      </p:sp>
    </p:spTree>
    <p:extLst>
      <p:ext uri="{BB962C8B-B14F-4D97-AF65-F5344CB8AC3E}">
        <p14:creationId xmlns:p14="http://schemas.microsoft.com/office/powerpoint/2010/main" val="660969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76200"/>
            <a:ext cx="7772400" cy="1143000"/>
          </a:xfrm>
        </p:spPr>
        <p:txBody>
          <a:bodyPr/>
          <a:lstStyle/>
          <a:p>
            <a:r>
              <a:rPr lang="en-US" sz="3600" b="1" smtClean="0">
                <a:solidFill>
                  <a:srgbClr val="FF0000"/>
                </a:solidFill>
                <a:latin typeface="Book Antiqua" panose="02040602050305030304" pitchFamily="18" charset="0"/>
              </a:rPr>
              <a:t>Why Study Microprocessor Design?</a:t>
            </a:r>
          </a:p>
        </p:txBody>
      </p:sp>
      <p:sp>
        <p:nvSpPr>
          <p:cNvPr id="6147" name="Rectangle 3"/>
          <p:cNvSpPr>
            <a:spLocks noGrp="1" noChangeArrowheads="1"/>
          </p:cNvSpPr>
          <p:nvPr>
            <p:ph type="body" idx="1"/>
          </p:nvPr>
        </p:nvSpPr>
        <p:spPr>
          <a:xfrm>
            <a:off x="685800" y="2057400"/>
            <a:ext cx="7772400" cy="4114800"/>
          </a:xfrm>
        </p:spPr>
        <p:txBody>
          <a:bodyPr/>
          <a:lstStyle/>
          <a:p>
            <a:endParaRPr lang="en-US" smtClean="0">
              <a:latin typeface="Book Antiqua" panose="02040602050305030304" pitchFamily="18" charset="0"/>
            </a:endParaRPr>
          </a:p>
        </p:txBody>
      </p:sp>
      <p:pic>
        <p:nvPicPr>
          <p:cNvPr id="6148" name="Picture 11" descr="experimentalsetup"/>
          <p:cNvPicPr>
            <a:picLocks noChangeAspect="1" noChangeArrowheads="1"/>
          </p:cNvPicPr>
          <p:nvPr/>
        </p:nvPicPr>
        <p:blipFill>
          <a:blip r:embed="rId2" cstate="print"/>
          <a:srcRect t="5682"/>
          <a:stretch>
            <a:fillRect/>
          </a:stretch>
        </p:blipFill>
        <p:spPr bwMode="auto">
          <a:xfrm>
            <a:off x="762000" y="1908175"/>
            <a:ext cx="7162800" cy="4645025"/>
          </a:xfrm>
          <a:prstGeom prst="rect">
            <a:avLst/>
          </a:prstGeom>
          <a:noFill/>
          <a:ln w="9525">
            <a:solidFill>
              <a:schemeClr val="tx1"/>
            </a:solidFill>
            <a:miter lim="800000"/>
            <a:headEnd/>
            <a:tailEnd/>
          </a:ln>
        </p:spPr>
      </p:pic>
      <p:sp>
        <p:nvSpPr>
          <p:cNvPr id="6149" name="Rectangle 12"/>
          <p:cNvSpPr>
            <a:spLocks noChangeArrowheads="1"/>
          </p:cNvSpPr>
          <p:nvPr/>
        </p:nvSpPr>
        <p:spPr bwMode="auto">
          <a:xfrm>
            <a:off x="228600" y="854075"/>
            <a:ext cx="5036956" cy="830997"/>
          </a:xfrm>
          <a:prstGeom prst="rect">
            <a:avLst/>
          </a:prstGeom>
          <a:noFill/>
          <a:ln w="12700">
            <a:noFill/>
            <a:miter lim="800000"/>
            <a:headEnd/>
            <a:tailEnd/>
          </a:ln>
        </p:spPr>
        <p:txBody>
          <a:bodyPr wrap="none">
            <a:spAutoFit/>
          </a:bodyPr>
          <a:lstStyle/>
          <a:p>
            <a:r>
              <a:rPr lang="en-GB" sz="2400">
                <a:latin typeface="Book Antiqua" panose="02040602050305030304" pitchFamily="18" charset="0"/>
              </a:rPr>
              <a:t>Wireless Sensor Networks Platform</a:t>
            </a:r>
          </a:p>
          <a:p>
            <a:r>
              <a:rPr lang="en-GB" sz="2400">
                <a:latin typeface="Book Antiqua" panose="02040602050305030304" pitchFamily="18" charset="0"/>
              </a:rPr>
              <a:t>Power Metering Application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sz="3200" b="1" dirty="0"/>
              <a:t>Microcontrollers </a:t>
            </a:r>
            <a:r>
              <a:rPr lang="en-US" sz="3200" b="1" dirty="0" smtClean="0"/>
              <a:t>vs. </a:t>
            </a:r>
            <a:r>
              <a:rPr lang="en-US" sz="3200" b="1" dirty="0"/>
              <a:t>Microprocessors</a:t>
            </a:r>
          </a:p>
        </p:txBody>
      </p:sp>
      <p:sp>
        <p:nvSpPr>
          <p:cNvPr id="7171" name="Content Placeholder 2"/>
          <p:cNvSpPr>
            <a:spLocks noGrp="1"/>
          </p:cNvSpPr>
          <p:nvPr>
            <p:ph idx="1"/>
          </p:nvPr>
        </p:nvSpPr>
        <p:spPr/>
        <p:txBody>
          <a:bodyPr/>
          <a:lstStyle/>
          <a:p>
            <a:r>
              <a:rPr lang="en-US" dirty="0" smtClean="0"/>
              <a:t>A microprocessor is a </a:t>
            </a:r>
            <a:r>
              <a:rPr lang="en-US" b="1" dirty="0" smtClean="0"/>
              <a:t>CPU on a single chip.</a:t>
            </a:r>
          </a:p>
          <a:p>
            <a:r>
              <a:rPr lang="en-US" dirty="0" smtClean="0"/>
              <a:t>If a microprocessor, its associated support circuitry, memory and peripheral I/O components are implemented </a:t>
            </a:r>
            <a:r>
              <a:rPr lang="en-US" i="1" dirty="0" smtClean="0"/>
              <a:t>on a single chip</a:t>
            </a:r>
            <a:r>
              <a:rPr lang="en-US" dirty="0" smtClean="0"/>
              <a:t>, it is a </a:t>
            </a:r>
            <a:r>
              <a:rPr lang="en-US" i="1" dirty="0" smtClean="0"/>
              <a:t>microcontroller</a:t>
            </a:r>
            <a:r>
              <a:rPr lang="en-US" dirty="0" smtClean="0"/>
              <a:t>.</a:t>
            </a:r>
          </a:p>
          <a:p>
            <a:endParaRPr lang="en-US" u="sng" dirty="0"/>
          </a:p>
          <a:p>
            <a:pPr marL="0" indent="0">
              <a:buNone/>
            </a:pPr>
            <a:r>
              <a:rPr lang="en-US" sz="2800" b="1" u="sng" dirty="0" smtClean="0">
                <a:solidFill>
                  <a:srgbClr val="FF0000"/>
                </a:solidFill>
              </a:rPr>
              <a:t>HW. Find 10 differentiating points. </a:t>
            </a:r>
            <a:endParaRPr lang="en-US" sz="2800" b="1" u="sng"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19100" y="152400"/>
            <a:ext cx="8394700" cy="474663"/>
          </a:xfrm>
          <a:noFill/>
        </p:spPr>
        <p:txBody>
          <a:bodyPr wrap="none"/>
          <a:lstStyle/>
          <a:p>
            <a:r>
              <a:rPr lang="en-US" sz="3600" smtClean="0"/>
              <a:t>Computer Technology </a:t>
            </a:r>
            <a:r>
              <a:rPr lang="en-US" sz="3600" smtClean="0">
                <a:sym typeface="Wingdings" pitchFamily="2" charset="2"/>
              </a:rPr>
              <a:t></a:t>
            </a:r>
            <a:r>
              <a:rPr lang="en-US" sz="3600" smtClean="0"/>
              <a:t> Dramatic Change</a:t>
            </a:r>
          </a:p>
        </p:txBody>
      </p:sp>
      <p:sp>
        <p:nvSpPr>
          <p:cNvPr id="17411" name="Rectangle 3"/>
          <p:cNvSpPr>
            <a:spLocks noGrp="1" noChangeArrowheads="1"/>
          </p:cNvSpPr>
          <p:nvPr>
            <p:ph type="body" idx="1"/>
          </p:nvPr>
        </p:nvSpPr>
        <p:spPr>
          <a:xfrm>
            <a:off x="609600" y="762000"/>
            <a:ext cx="8305800" cy="5141913"/>
          </a:xfrm>
          <a:noFill/>
        </p:spPr>
        <p:txBody>
          <a:bodyPr/>
          <a:lstStyle/>
          <a:p>
            <a:r>
              <a:rPr lang="en-US" dirty="0" smtClean="0"/>
              <a:t>Processor</a:t>
            </a:r>
          </a:p>
          <a:p>
            <a:pPr lvl="1"/>
            <a:r>
              <a:rPr lang="en-US" dirty="0" smtClean="0"/>
              <a:t>2X in speed every 1.5 years; </a:t>
            </a:r>
            <a:br>
              <a:rPr lang="en-US" dirty="0" smtClean="0"/>
            </a:br>
            <a:r>
              <a:rPr lang="en-US" dirty="0" smtClean="0">
                <a:solidFill>
                  <a:srgbClr val="FF0000"/>
                </a:solidFill>
              </a:rPr>
              <a:t>100X performance in last decade</a:t>
            </a:r>
          </a:p>
          <a:p>
            <a:r>
              <a:rPr lang="en-US" dirty="0" smtClean="0"/>
              <a:t>Memory</a:t>
            </a:r>
          </a:p>
          <a:p>
            <a:pPr lvl="1"/>
            <a:r>
              <a:rPr lang="en-US" dirty="0" smtClean="0"/>
              <a:t>DRAM capacity: 2X / 2 years; </a:t>
            </a:r>
            <a:r>
              <a:rPr lang="en-US" dirty="0" smtClean="0">
                <a:solidFill>
                  <a:srgbClr val="FF0000"/>
                </a:solidFill>
              </a:rPr>
              <a:t>64X size in last decade</a:t>
            </a:r>
          </a:p>
          <a:p>
            <a:pPr lvl="1"/>
            <a:r>
              <a:rPr lang="en-US" dirty="0" smtClean="0"/>
              <a:t>Cost per bit:  improves about 25% per year</a:t>
            </a:r>
          </a:p>
          <a:p>
            <a:r>
              <a:rPr lang="en-US" dirty="0" smtClean="0"/>
              <a:t>Disk</a:t>
            </a:r>
          </a:p>
          <a:p>
            <a:pPr lvl="1"/>
            <a:r>
              <a:rPr lang="en-US" dirty="0" smtClean="0"/>
              <a:t>capacity: &gt; 2X in size every 1.0 years</a:t>
            </a:r>
          </a:p>
          <a:p>
            <a:pPr lvl="1"/>
            <a:r>
              <a:rPr lang="en-US" dirty="0" smtClean="0"/>
              <a:t>Cost per bit:  improves about 100% per year</a:t>
            </a:r>
          </a:p>
          <a:p>
            <a:pPr lvl="1"/>
            <a:r>
              <a:rPr lang="en-US" dirty="0" smtClean="0">
                <a:solidFill>
                  <a:srgbClr val="FF0000"/>
                </a:solidFill>
              </a:rPr>
              <a:t>250X size in last decade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25438" y="152400"/>
            <a:ext cx="8529637" cy="474663"/>
          </a:xfrm>
          <a:noFill/>
        </p:spPr>
        <p:txBody>
          <a:bodyPr wrap="none"/>
          <a:lstStyle/>
          <a:p>
            <a:r>
              <a:rPr lang="en-US" sz="3600" smtClean="0"/>
              <a:t>Computer Technology </a:t>
            </a:r>
            <a:r>
              <a:rPr lang="en-US" sz="3600" smtClean="0">
                <a:sym typeface="Wingdings" pitchFamily="2" charset="2"/>
              </a:rPr>
              <a:t></a:t>
            </a:r>
            <a:r>
              <a:rPr lang="en-US" sz="3600" smtClean="0"/>
              <a:t> Dramatic Change!</a:t>
            </a:r>
          </a:p>
        </p:txBody>
      </p:sp>
      <p:sp>
        <p:nvSpPr>
          <p:cNvPr id="18435" name="Rectangle 3"/>
          <p:cNvSpPr>
            <a:spLocks noGrp="1" noChangeArrowheads="1"/>
          </p:cNvSpPr>
          <p:nvPr>
            <p:ph type="body" idx="1"/>
          </p:nvPr>
        </p:nvSpPr>
        <p:spPr>
          <a:xfrm>
            <a:off x="228600" y="1219200"/>
            <a:ext cx="8686800" cy="3454400"/>
          </a:xfrm>
          <a:noFill/>
        </p:spPr>
        <p:txBody>
          <a:bodyPr/>
          <a:lstStyle/>
          <a:p>
            <a:pPr>
              <a:tabLst>
                <a:tab pos="5435600" algn="l"/>
              </a:tabLst>
            </a:pPr>
            <a:r>
              <a:rPr lang="en-US" dirty="0" smtClean="0"/>
              <a:t>State-of-the-art PC (at least…)</a:t>
            </a:r>
          </a:p>
          <a:p>
            <a:pPr lvl="1">
              <a:tabLst>
                <a:tab pos="5435600" algn="l"/>
              </a:tabLst>
            </a:pPr>
            <a:r>
              <a:rPr lang="en-US" dirty="0" smtClean="0"/>
              <a:t>Processor clock speed: 	5000 </a:t>
            </a:r>
            <a:r>
              <a:rPr lang="en-US" dirty="0" err="1" smtClean="0">
                <a:solidFill>
                  <a:schemeClr val="accent1"/>
                </a:solidFill>
              </a:rPr>
              <a:t>Mega</a:t>
            </a:r>
            <a:r>
              <a:rPr lang="en-US" dirty="0" err="1" smtClean="0"/>
              <a:t>Hertz</a:t>
            </a:r>
            <a:r>
              <a:rPr lang="en-US" dirty="0" smtClean="0"/>
              <a:t> 		(5.0 </a:t>
            </a:r>
            <a:r>
              <a:rPr lang="en-US" dirty="0" err="1" smtClean="0">
                <a:solidFill>
                  <a:schemeClr val="accent2"/>
                </a:solidFill>
              </a:rPr>
              <a:t>Giga</a:t>
            </a:r>
            <a:r>
              <a:rPr lang="en-US" dirty="0" err="1" smtClean="0"/>
              <a:t>Hertz</a:t>
            </a:r>
            <a:r>
              <a:rPr lang="en-US" dirty="0" smtClean="0"/>
              <a:t>)</a:t>
            </a:r>
          </a:p>
          <a:p>
            <a:pPr lvl="1">
              <a:tabLst>
                <a:tab pos="5435600" algn="l"/>
              </a:tabLst>
            </a:pPr>
            <a:r>
              <a:rPr lang="en-US" dirty="0" smtClean="0"/>
              <a:t>Memory capacity: 	4000 </a:t>
            </a:r>
            <a:r>
              <a:rPr lang="en-US" dirty="0" err="1" smtClean="0">
                <a:solidFill>
                  <a:schemeClr val="accent1"/>
                </a:solidFill>
              </a:rPr>
              <a:t>Mega</a:t>
            </a:r>
            <a:r>
              <a:rPr lang="en-US" dirty="0" err="1" smtClean="0"/>
              <a:t>Bytes</a:t>
            </a:r>
            <a:r>
              <a:rPr lang="en-US" dirty="0" smtClean="0"/>
              <a:t>		(4.0 </a:t>
            </a:r>
            <a:r>
              <a:rPr lang="en-US" dirty="0" err="1" smtClean="0">
                <a:solidFill>
                  <a:schemeClr val="accent2"/>
                </a:solidFill>
              </a:rPr>
              <a:t>Giga</a:t>
            </a:r>
            <a:r>
              <a:rPr lang="en-US" dirty="0" err="1" smtClean="0"/>
              <a:t>Bytes</a:t>
            </a:r>
            <a:r>
              <a:rPr lang="en-US" dirty="0" smtClean="0"/>
              <a:t>)</a:t>
            </a:r>
          </a:p>
          <a:p>
            <a:pPr lvl="1">
              <a:tabLst>
                <a:tab pos="5435600" algn="l"/>
              </a:tabLst>
            </a:pPr>
            <a:r>
              <a:rPr lang="en-US" dirty="0" smtClean="0"/>
              <a:t>Disk capacity:	2000 </a:t>
            </a:r>
            <a:r>
              <a:rPr lang="en-US" dirty="0" err="1" smtClean="0">
                <a:solidFill>
                  <a:schemeClr val="accent2"/>
                </a:solidFill>
              </a:rPr>
              <a:t>Giga</a:t>
            </a:r>
            <a:r>
              <a:rPr lang="en-US" dirty="0" err="1" smtClean="0"/>
              <a:t>Bytes</a:t>
            </a:r>
            <a:r>
              <a:rPr lang="en-US" dirty="0" smtClean="0"/>
              <a:t>		(2.0 </a:t>
            </a:r>
            <a:r>
              <a:rPr lang="en-US" dirty="0" err="1" smtClean="0">
                <a:solidFill>
                  <a:srgbClr val="FF0000"/>
                </a:solidFill>
              </a:rPr>
              <a:t>Tera</a:t>
            </a:r>
            <a:r>
              <a:rPr lang="en-US" dirty="0" err="1" smtClean="0"/>
              <a:t>Bytes</a:t>
            </a:r>
            <a:r>
              <a:rPr lang="en-US" dirty="0" smtClean="0"/>
              <a:t>)</a:t>
            </a:r>
          </a:p>
          <a:p>
            <a:pPr lvl="1">
              <a:tabLst>
                <a:tab pos="5435600" algn="l"/>
              </a:tabLst>
            </a:pPr>
            <a:r>
              <a:rPr lang="en-US" dirty="0" smtClean="0"/>
              <a:t>New units! </a:t>
            </a:r>
            <a:r>
              <a:rPr lang="en-US" dirty="0" smtClean="0">
                <a:solidFill>
                  <a:schemeClr val="accent1"/>
                </a:solidFill>
              </a:rPr>
              <a:t>Mega</a:t>
            </a:r>
            <a:r>
              <a:rPr lang="en-US" dirty="0" smtClean="0"/>
              <a:t> =&gt; </a:t>
            </a:r>
            <a:r>
              <a:rPr lang="en-US" dirty="0" smtClean="0">
                <a:solidFill>
                  <a:schemeClr val="accent2"/>
                </a:solidFill>
              </a:rPr>
              <a:t>Giga</a:t>
            </a:r>
            <a:r>
              <a:rPr lang="en-US" dirty="0" smtClean="0"/>
              <a:t>, </a:t>
            </a:r>
            <a:r>
              <a:rPr lang="en-US" dirty="0" smtClean="0">
                <a:solidFill>
                  <a:schemeClr val="accent2"/>
                </a:solidFill>
              </a:rPr>
              <a:t>Giga</a:t>
            </a:r>
            <a:r>
              <a:rPr lang="en-US" dirty="0" smtClean="0"/>
              <a:t> =&gt; </a:t>
            </a:r>
            <a:r>
              <a:rPr lang="en-US" dirty="0" err="1">
                <a:solidFill>
                  <a:srgbClr val="FF0000"/>
                </a:solidFill>
              </a:rPr>
              <a:t>Tera</a:t>
            </a:r>
            <a:endParaRPr lang="en-US" dirty="0" smtClean="0"/>
          </a:p>
        </p:txBody>
      </p:sp>
      <p:sp>
        <p:nvSpPr>
          <p:cNvPr id="18436" name="Rectangle 4"/>
          <p:cNvSpPr>
            <a:spLocks noChangeArrowheads="1"/>
          </p:cNvSpPr>
          <p:nvPr/>
        </p:nvSpPr>
        <p:spPr bwMode="auto">
          <a:xfrm>
            <a:off x="238333" y="5572780"/>
            <a:ext cx="8448467" cy="523220"/>
          </a:xfrm>
          <a:prstGeom prst="rect">
            <a:avLst/>
          </a:prstGeom>
          <a:noFill/>
          <a:ln w="12700">
            <a:noFill/>
            <a:miter lim="800000"/>
            <a:headEnd/>
            <a:tailEnd/>
          </a:ln>
        </p:spPr>
        <p:txBody>
          <a:bodyPr wrap="none">
            <a:spAutoFit/>
          </a:bodyPr>
          <a:lstStyle/>
          <a:p>
            <a:r>
              <a:rPr lang="en-US" b="1" dirty="0"/>
              <a:t>(Kilo, Mega, </a:t>
            </a:r>
            <a:r>
              <a:rPr lang="en-US" b="1" dirty="0">
                <a:solidFill>
                  <a:schemeClr val="accent2"/>
                </a:solidFill>
              </a:rPr>
              <a:t>Giga</a:t>
            </a:r>
            <a:r>
              <a:rPr lang="en-US" b="1" dirty="0"/>
              <a:t>, </a:t>
            </a:r>
            <a:r>
              <a:rPr lang="en-US" dirty="0" err="1">
                <a:solidFill>
                  <a:srgbClr val="FF0000"/>
                </a:solidFill>
              </a:rPr>
              <a:t>Tera</a:t>
            </a:r>
            <a:r>
              <a:rPr lang="en-US" b="1" dirty="0" smtClean="0"/>
              <a:t>, </a:t>
            </a:r>
            <a:r>
              <a:rPr lang="en-US" b="1" dirty="0" err="1">
                <a:solidFill>
                  <a:srgbClr val="800080"/>
                </a:solidFill>
              </a:rPr>
              <a:t>Peta</a:t>
            </a:r>
            <a:r>
              <a:rPr lang="en-US" b="1" dirty="0"/>
              <a:t>, </a:t>
            </a:r>
            <a:r>
              <a:rPr lang="en-US" b="1" dirty="0" err="1">
                <a:solidFill>
                  <a:srgbClr val="005400"/>
                </a:solidFill>
              </a:rPr>
              <a:t>Exa</a:t>
            </a:r>
            <a:r>
              <a:rPr lang="en-US" b="1" dirty="0"/>
              <a:t>, </a:t>
            </a:r>
            <a:r>
              <a:rPr lang="en-US" b="1" dirty="0" err="1">
                <a:solidFill>
                  <a:srgbClr val="66FF33"/>
                </a:solidFill>
              </a:rPr>
              <a:t>Zetta</a:t>
            </a:r>
            <a:r>
              <a:rPr lang="en-US" b="1" dirty="0"/>
              <a:t>, </a:t>
            </a:r>
            <a:r>
              <a:rPr lang="en-US" b="1" dirty="0" err="1">
                <a:solidFill>
                  <a:srgbClr val="800000"/>
                </a:solidFill>
              </a:rPr>
              <a:t>Yotta</a:t>
            </a:r>
            <a:r>
              <a:rPr lang="en-US" b="1" dirty="0">
                <a:solidFill>
                  <a:srgbClr val="800000"/>
                </a:solidFill>
              </a:rPr>
              <a:t> = 10</a:t>
            </a:r>
            <a:r>
              <a:rPr lang="en-US" b="1" baseline="30000" dirty="0">
                <a:solidFill>
                  <a:srgbClr val="800000"/>
                </a:solidFill>
              </a:rPr>
              <a:t>24</a:t>
            </a:r>
            <a:r>
              <a:rPr lang="en-US" b="1" dirty="0"/>
              <a:t>)</a:t>
            </a:r>
          </a:p>
        </p:txBody>
      </p:sp>
      <p:sp>
        <p:nvSpPr>
          <p:cNvPr id="18437" name="Text Box 7"/>
          <p:cNvSpPr txBox="1">
            <a:spLocks noChangeArrowheads="1"/>
          </p:cNvSpPr>
          <p:nvPr/>
        </p:nvSpPr>
        <p:spPr bwMode="auto">
          <a:xfrm>
            <a:off x="304800" y="6156325"/>
            <a:ext cx="8229600" cy="396875"/>
          </a:xfrm>
          <a:prstGeom prst="rect">
            <a:avLst/>
          </a:prstGeom>
          <a:solidFill>
            <a:schemeClr val="hlink"/>
          </a:solidFill>
          <a:ln w="12700">
            <a:noFill/>
            <a:miter lim="800000"/>
            <a:headEnd/>
            <a:tailEnd/>
          </a:ln>
        </p:spPr>
        <p:txBody>
          <a:bodyPr>
            <a:spAutoFit/>
          </a:bodyPr>
          <a:lstStyle/>
          <a:p>
            <a:pPr algn="ctr">
              <a:spcBef>
                <a:spcPct val="50000"/>
              </a:spcBef>
            </a:pPr>
            <a:r>
              <a:rPr lang="en-US" sz="2000" b="1">
                <a:solidFill>
                  <a:schemeClr val="bg1"/>
                </a:solidFill>
              </a:rPr>
              <a:t>Kilo, Mega, etc. are incorrect Terminologies!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Processor Performance</a:t>
            </a:r>
          </a:p>
        </p:txBody>
      </p:sp>
      <p:sp>
        <p:nvSpPr>
          <p:cNvPr id="31747" name="Rectangle 3"/>
          <p:cNvSpPr>
            <a:spLocks noGrp="1" noChangeArrowheads="1"/>
          </p:cNvSpPr>
          <p:nvPr>
            <p:ph type="body" idx="1"/>
          </p:nvPr>
        </p:nvSpPr>
        <p:spPr/>
        <p:txBody>
          <a:bodyPr/>
          <a:lstStyle/>
          <a:p>
            <a:pPr eaLnBrk="1" hangingPunct="1">
              <a:buFontTx/>
              <a:buNone/>
            </a:pPr>
            <a:endParaRPr lang="en-US" smtClean="0"/>
          </a:p>
          <a:p>
            <a:pPr eaLnBrk="1" hangingPunct="1">
              <a:buFontTx/>
              <a:buNone/>
            </a:pPr>
            <a:r>
              <a:rPr lang="en-US" smtClean="0">
                <a:solidFill>
                  <a:srgbClr val="CC3300"/>
                </a:solidFill>
              </a:rPr>
              <a:t>CPU Time </a:t>
            </a:r>
          </a:p>
          <a:p>
            <a:pPr eaLnBrk="1" hangingPunct="1">
              <a:buFontTx/>
              <a:buNone/>
            </a:pPr>
            <a:r>
              <a:rPr lang="en-US" smtClean="0">
                <a:solidFill>
                  <a:srgbClr val="CC3300"/>
                </a:solidFill>
              </a:rPr>
              <a:t>		= # Cycles </a:t>
            </a:r>
            <a:r>
              <a:rPr lang="en-US" smtClean="0">
                <a:solidFill>
                  <a:srgbClr val="CC3300"/>
                </a:solidFill>
                <a:cs typeface="Times New Roman" pitchFamily="18" charset="0"/>
              </a:rPr>
              <a:t>× Cycle Time</a:t>
            </a:r>
          </a:p>
          <a:p>
            <a:pPr eaLnBrk="1" hangingPunct="1">
              <a:buFontTx/>
              <a:buNone/>
            </a:pPr>
            <a:r>
              <a:rPr lang="en-US" smtClean="0">
                <a:solidFill>
                  <a:srgbClr val="CC3300"/>
                </a:solidFill>
              </a:rPr>
              <a:t>		</a:t>
            </a:r>
            <a:r>
              <a:rPr lang="en-US" b="1" smtClean="0">
                <a:solidFill>
                  <a:srgbClr val="CC3300"/>
                </a:solidFill>
              </a:rPr>
              <a:t>= # Instructions </a:t>
            </a:r>
            <a:r>
              <a:rPr lang="en-US" b="1" smtClean="0">
                <a:solidFill>
                  <a:srgbClr val="CC3300"/>
                </a:solidFill>
                <a:cs typeface="Times New Roman" pitchFamily="18" charset="0"/>
              </a:rPr>
              <a:t>× CPI × Cycle Time</a:t>
            </a:r>
          </a:p>
          <a:p>
            <a:pPr eaLnBrk="1" hangingPunct="1">
              <a:buFontTx/>
              <a:buNone/>
            </a:pPr>
            <a:endParaRPr lang="en-US" b="1" smtClean="0">
              <a:solidFill>
                <a:srgbClr val="FF9900"/>
              </a:solidFill>
              <a:cs typeface="Times New Roman" pitchFamily="18" charset="0"/>
            </a:endParaRPr>
          </a:p>
          <a:p>
            <a:pPr eaLnBrk="1" hangingPunct="1">
              <a:buFontTx/>
              <a:buNone/>
            </a:pPr>
            <a:r>
              <a:rPr lang="en-US" smtClean="0">
                <a:cs typeface="Times New Roman" pitchFamily="18" charset="0"/>
              </a:rPr>
              <a:t>CPI: Cycles per instruction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2004</TotalTime>
  <Words>1338</Words>
  <Application>Microsoft Office PowerPoint</Application>
  <PresentationFormat>On-screen Show (4:3)</PresentationFormat>
  <Paragraphs>273</Paragraphs>
  <Slides>44</Slides>
  <Notes>17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 Design</vt:lpstr>
      <vt:lpstr>Microprocessor – Intro!</vt:lpstr>
      <vt:lpstr>Introduction to Microcontrollers</vt:lpstr>
      <vt:lpstr>Why Study Microprocessor Design?</vt:lpstr>
      <vt:lpstr>PowerPoint Presentation</vt:lpstr>
      <vt:lpstr>Why Study Microprocessor Design?</vt:lpstr>
      <vt:lpstr>Microcontrollers vs. Microprocessors</vt:lpstr>
      <vt:lpstr>Computer Technology  Dramatic Change</vt:lpstr>
      <vt:lpstr>Computer Technology  Dramatic Change!</vt:lpstr>
      <vt:lpstr>Processor Performance</vt:lpstr>
      <vt:lpstr>Microprocessor Architecture</vt:lpstr>
      <vt:lpstr>Microprocessor-Based System </vt:lpstr>
      <vt:lpstr>System on a Chip Example</vt:lpstr>
      <vt:lpstr>PowerPoint Presentation</vt:lpstr>
      <vt:lpstr>Bus Interface Unit</vt:lpstr>
      <vt:lpstr>Instruction Decoder</vt:lpstr>
      <vt:lpstr>PowerPoint Presentation</vt:lpstr>
      <vt:lpstr>Arithmetic &amp; Logic Unit (ALU)</vt:lpstr>
      <vt:lpstr>Floating-Point Unit (FPU)</vt:lpstr>
      <vt:lpstr>registrar – register – resistor</vt:lpstr>
      <vt:lpstr>Control Unit</vt:lpstr>
      <vt:lpstr>Let’s talk about the language of a uP Machine-level Execution</vt:lpstr>
      <vt:lpstr>Software</vt:lpstr>
      <vt:lpstr>Software</vt:lpstr>
      <vt:lpstr>Instruction Set</vt:lpstr>
      <vt:lpstr>History a bit</vt:lpstr>
      <vt:lpstr>The 1st uP: Intel 4004</vt:lpstr>
      <vt:lpstr>Why Intel came up with the idea?</vt:lpstr>
      <vt:lpstr>CPU families…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Intel 8008</vt:lpstr>
      <vt:lpstr>PowerPoint Presentation</vt:lpstr>
      <vt:lpstr>PowerPoint Presentation</vt:lpstr>
      <vt:lpstr>Mark-8!</vt:lpstr>
      <vt:lpstr>PowerPoint Presentation</vt:lpstr>
      <vt:lpstr>PowerPoint Presentation</vt:lpstr>
      <vt:lpstr>PowerPoint Presentation</vt:lpstr>
      <vt:lpstr>PowerPoint Presentation</vt:lpstr>
    </vt:vector>
  </TitlesOfParts>
  <Company>Iowa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Microcontrollers</dc:title>
  <dc:creator>Diane T. Rover</dc:creator>
  <cp:lastModifiedBy>User</cp:lastModifiedBy>
  <cp:revision>145</cp:revision>
  <dcterms:created xsi:type="dcterms:W3CDTF">2002-09-03T09:10:46Z</dcterms:created>
  <dcterms:modified xsi:type="dcterms:W3CDTF">2017-07-17T03:21:29Z</dcterms:modified>
</cp:coreProperties>
</file>