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2" r:id="rId5"/>
    <p:sldId id="273" r:id="rId6"/>
    <p:sldId id="274" r:id="rId7"/>
    <p:sldId id="275" r:id="rId8"/>
    <p:sldId id="276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Microcontroller –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PIC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PIC… - </a:t>
            </a:r>
            <a:r>
              <a:rPr lang="en-US" sz="3200" i="1" dirty="0" smtClean="0"/>
              <a:t>Upwardly compatible </a:t>
            </a:r>
            <a:r>
              <a:rPr lang="en-US" sz="3200" dirty="0" smtClean="0"/>
              <a:t>in terms of </a:t>
            </a:r>
            <a:r>
              <a:rPr lang="en-US" sz="3200" b="1" dirty="0" smtClean="0"/>
              <a:t>software</a:t>
            </a:r>
            <a:r>
              <a:rPr lang="en-US" sz="3200" dirty="0" smtClean="0"/>
              <a:t>, when going from one family to another family?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Not always – </a:t>
            </a:r>
            <a:r>
              <a:rPr lang="en-US" dirty="0" err="1" smtClean="0"/>
              <a:t>prob</a:t>
            </a:r>
            <a:r>
              <a:rPr lang="en-US" dirty="0" smtClean="0"/>
              <a:t>!</a:t>
            </a:r>
          </a:p>
          <a:p>
            <a:r>
              <a:rPr lang="en-US" dirty="0" smtClean="0"/>
              <a:t>E.g., </a:t>
            </a:r>
          </a:p>
          <a:p>
            <a:pPr lvl="1"/>
            <a:r>
              <a:rPr lang="en-US" dirty="0" smtClean="0"/>
              <a:t>PIC12xxx has 12-bit wide instructions</a:t>
            </a:r>
          </a:p>
          <a:p>
            <a:pPr lvl="1"/>
            <a:r>
              <a:rPr lang="en-US" dirty="0" smtClean="0"/>
              <a:t>PIC16xxx has 14-bit wide instructions</a:t>
            </a:r>
          </a:p>
          <a:p>
            <a:pPr lvl="1"/>
            <a:r>
              <a:rPr lang="en-US" dirty="0" smtClean="0"/>
              <a:t>PIC18xxx has 16-bit wide instructions &amp; many new instructions</a:t>
            </a:r>
          </a:p>
          <a:p>
            <a:pPr lvl="1">
              <a:buNone/>
            </a:pPr>
            <a:r>
              <a:rPr lang="en-US" b="1" dirty="0" smtClean="0"/>
              <a:t>*So, to run a </a:t>
            </a:r>
            <a:r>
              <a:rPr lang="en-US" b="1" dirty="0" err="1" smtClean="0"/>
              <a:t>prog</a:t>
            </a:r>
            <a:r>
              <a:rPr lang="en-US" b="1" dirty="0" smtClean="0"/>
              <a:t> in PIC18 – but written for PIC12 </a:t>
            </a:r>
          </a:p>
          <a:p>
            <a:pPr lvl="1">
              <a:buNone/>
            </a:pPr>
            <a:r>
              <a:rPr lang="en-US" dirty="0" smtClean="0"/>
              <a:t>– we MUST recompile the </a:t>
            </a:r>
            <a:r>
              <a:rPr lang="en-US" dirty="0" err="1" smtClean="0"/>
              <a:t>prog</a:t>
            </a:r>
            <a:r>
              <a:rPr lang="en-US" dirty="0" smtClean="0"/>
              <a:t>, &amp; </a:t>
            </a:r>
          </a:p>
          <a:p>
            <a:pPr lvl="1">
              <a:buNone/>
            </a:pPr>
            <a:r>
              <a:rPr lang="en-US" dirty="0" smtClean="0"/>
              <a:t>– possibly change some register locations before loading it into the PIC18.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PIC18xxx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Highest-performance 8-bit microcontroller</a:t>
            </a:r>
          </a:p>
          <a:p>
            <a:r>
              <a:rPr lang="en-US" dirty="0" smtClean="0"/>
              <a:t>~ 18- to 80-pin packages</a:t>
            </a:r>
          </a:p>
          <a:p>
            <a:r>
              <a:rPr lang="en-US" dirty="0" smtClean="0"/>
              <a:t>Now, no 8-pin versions of PIC18 [others have]</a:t>
            </a:r>
          </a:p>
          <a:p>
            <a:pPr>
              <a:buNone/>
            </a:pPr>
            <a:r>
              <a:rPr lang="en-US" b="1" dirty="0" smtClean="0"/>
              <a:t>Q. </a:t>
            </a:r>
            <a:r>
              <a:rPr lang="en-US" dirty="0" smtClean="0"/>
              <a:t>RISC or CISC architecture?</a:t>
            </a:r>
          </a:p>
          <a:p>
            <a:pPr lvl="1"/>
            <a:r>
              <a:rPr lang="en-US" dirty="0" smtClean="0"/>
              <a:t>RISC!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RISC</a:t>
            </a:r>
          </a:p>
          <a:p>
            <a:r>
              <a:rPr lang="en-US" dirty="0" smtClean="0"/>
              <a:t>Data RAM</a:t>
            </a:r>
          </a:p>
          <a:p>
            <a:r>
              <a:rPr lang="en-US" dirty="0" smtClean="0"/>
              <a:t>On-chip (program [code]) ROM</a:t>
            </a:r>
          </a:p>
          <a:p>
            <a:r>
              <a:rPr lang="en-US" dirty="0" smtClean="0"/>
              <a:t>Data EEPROM - </a:t>
            </a:r>
            <a:r>
              <a:rPr lang="en-US" b="1" dirty="0" smtClean="0"/>
              <a:t>Q. What is EEPROM?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I/O ports</a:t>
            </a:r>
          </a:p>
          <a:p>
            <a:r>
              <a:rPr lang="en-US" dirty="0" smtClean="0"/>
              <a:t>Peripherals – e.g.,</a:t>
            </a:r>
          </a:p>
          <a:p>
            <a:pPr lvl="1"/>
            <a:r>
              <a:rPr lang="en-US" dirty="0" smtClean="0"/>
              <a:t>Timers </a:t>
            </a:r>
          </a:p>
          <a:p>
            <a:pPr lvl="1"/>
            <a:r>
              <a:rPr lang="en-US" dirty="0" smtClean="0"/>
              <a:t>ADC – </a:t>
            </a:r>
            <a:r>
              <a:rPr lang="en-US" b="1" dirty="0" smtClean="0"/>
              <a:t>Q. What is ADC?</a:t>
            </a:r>
          </a:p>
          <a:p>
            <a:pPr lvl="1"/>
            <a:r>
              <a:rPr lang="en-US" dirty="0" smtClean="0"/>
              <a:t>USART  - Universal Asynchronous Receiver/Transmitter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Simplified view of a PIC microcontroller</a:t>
            </a:r>
          </a:p>
          <a:p>
            <a:r>
              <a:rPr lang="en-US" dirty="0" smtClean="0"/>
              <a:t>PIC18, PIC16 block diagrams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 –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store programs </a:t>
            </a:r>
          </a:p>
          <a:p>
            <a:pPr>
              <a:buNone/>
            </a:pPr>
            <a:r>
              <a:rPr lang="en-US" dirty="0" smtClean="0"/>
              <a:t>		– hence, called program/code ROM</a:t>
            </a:r>
          </a:p>
          <a:p>
            <a:r>
              <a:rPr lang="en-US" dirty="0" smtClean="0"/>
              <a:t>PIC18 has 2MB of </a:t>
            </a:r>
            <a:r>
              <a:rPr lang="en-US" dirty="0" err="1" smtClean="0"/>
              <a:t>prog</a:t>
            </a:r>
            <a:r>
              <a:rPr lang="en-US" dirty="0" smtClean="0"/>
              <a:t> ROM space</a:t>
            </a:r>
          </a:p>
          <a:p>
            <a:r>
              <a:rPr lang="en-US" dirty="0" smtClean="0"/>
              <a:t>This ROM type may be of –</a:t>
            </a:r>
          </a:p>
          <a:p>
            <a:pPr lvl="1"/>
            <a:r>
              <a:rPr lang="en-US" dirty="0" smtClean="0"/>
              <a:t>Flash</a:t>
            </a:r>
          </a:p>
          <a:p>
            <a:pPr lvl="1"/>
            <a:r>
              <a:rPr lang="en-US" dirty="0" smtClean="0"/>
              <a:t>OTP</a:t>
            </a:r>
          </a:p>
          <a:p>
            <a:pPr lvl="1"/>
            <a:r>
              <a:rPr lang="en-US" dirty="0" smtClean="0"/>
              <a:t>Masked </a:t>
            </a:r>
          </a:p>
          <a:p>
            <a:pPr lvl="1">
              <a:buNone/>
            </a:pPr>
            <a:r>
              <a:rPr lang="en-US" dirty="0" smtClean="0"/>
              <a:t>[more in Ch. 14]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 </a:t>
            </a:r>
            <a:r>
              <a:rPr lang="en-US" dirty="0" err="1" smtClean="0"/>
              <a:t>mcc</a:t>
            </a:r>
            <a:r>
              <a:rPr lang="en-US" dirty="0" smtClean="0"/>
              <a:t> with UV-EPROM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PROM burner</a:t>
            </a:r>
          </a:p>
          <a:p>
            <a:r>
              <a:rPr lang="en-US" dirty="0" smtClean="0"/>
              <a:t>Need UV-EPROM eraser to </a:t>
            </a:r>
            <a:r>
              <a:rPr lang="en-US" i="1" dirty="0" smtClean="0"/>
              <a:t>erase the contents of ROM</a:t>
            </a:r>
          </a:p>
          <a:p>
            <a:r>
              <a:rPr lang="en-US" dirty="0" smtClean="0"/>
              <a:t>The window of the U…M chip allows the UV light to erase the </a:t>
            </a:r>
            <a:r>
              <a:rPr lang="en-US" dirty="0" err="1" smtClean="0"/>
              <a:t>roM</a:t>
            </a:r>
            <a:endParaRPr lang="en-US" dirty="0" smtClean="0"/>
          </a:p>
          <a:p>
            <a:r>
              <a:rPr lang="en-US" dirty="0" smtClean="0"/>
              <a:t>~20min to erase the chip before it can be programmed again</a:t>
            </a: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hence, need </a:t>
            </a:r>
            <a:r>
              <a:rPr lang="en-US" i="1" dirty="0" smtClean="0">
                <a:sym typeface="Wingdings" pitchFamily="2" charset="2"/>
              </a:rPr>
              <a:t>flash version</a:t>
            </a:r>
            <a:r>
              <a:rPr lang="en-US" dirty="0" smtClean="0">
                <a:sym typeface="Wingdings" pitchFamily="2" charset="2"/>
              </a:rPr>
              <a:t> of the PIC family</a:t>
            </a:r>
          </a:p>
          <a:p>
            <a:pPr>
              <a:buNone/>
            </a:pPr>
            <a:r>
              <a:rPr lang="en-US" sz="2200" dirty="0" smtClean="0">
                <a:sym typeface="Wingdings" pitchFamily="2" charset="2"/>
              </a:rPr>
              <a:t>[see Table 1-2]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PIC18Fxxx with </a:t>
            </a:r>
            <a:r>
              <a:rPr lang="en-US" i="1" dirty="0" smtClean="0"/>
              <a:t>flash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– for </a:t>
            </a:r>
            <a:r>
              <a:rPr lang="en-US" i="1" dirty="0" smtClean="0"/>
              <a:t>flash</a:t>
            </a:r>
          </a:p>
          <a:p>
            <a:r>
              <a:rPr lang="en-US" i="1" dirty="0" smtClean="0"/>
              <a:t>Flash </a:t>
            </a:r>
            <a:r>
              <a:rPr lang="en-US" dirty="0" smtClean="0"/>
              <a:t>version can erase in seconds</a:t>
            </a:r>
          </a:p>
          <a:p>
            <a:r>
              <a:rPr lang="en-US" dirty="0" smtClean="0"/>
              <a:t>Need a ROM burner that supports flash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smtClean="0"/>
              <a:t>But a ROM eraser is not needed, as flash is an EEPROM </a:t>
            </a:r>
            <a:r>
              <a:rPr lang="en-US" smtClean="0"/>
              <a:t>[electrically-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embedded system </a:t>
            </a:r>
            <a:r>
              <a:rPr lang="en-US" dirty="0" smtClean="0"/>
              <a:t>is a product that has one or more computers embedded within it, which exercise primarily a control function.</a:t>
            </a:r>
          </a:p>
          <a:p>
            <a:endParaRPr lang="en-US" dirty="0" smtClean="0"/>
          </a:p>
          <a:p>
            <a:r>
              <a:rPr lang="en-US" dirty="0" smtClean="0"/>
              <a:t>The embedded computer is </a:t>
            </a:r>
            <a:r>
              <a:rPr lang="en-US" b="1" dirty="0" smtClean="0"/>
              <a:t>usually a microcontroller</a:t>
            </a:r>
            <a:r>
              <a:rPr lang="en-US" dirty="0" smtClean="0"/>
              <a:t>: a microprocessor adapted for embedded control applications.</a:t>
            </a:r>
          </a:p>
          <a:p>
            <a:endParaRPr lang="en-US" dirty="0" smtClean="0"/>
          </a:p>
          <a:p>
            <a:r>
              <a:rPr lang="en-US" dirty="0" smtClean="0"/>
              <a:t>Microcontrollers are designed according to accepted electronic and computer principles, and are fundamentally made up of microprocessor core, memory and peripherals.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Microchip offers a wide range of microcontrollers, divided into a number of different families. Each family has identical central architecture and instruction set. However, common features also appear across all their microcontrollers.</a:t>
            </a:r>
          </a:p>
          <a:p>
            <a:endParaRPr lang="en-US" sz="2800" dirty="0" smtClean="0"/>
          </a:p>
          <a:p>
            <a:r>
              <a:rPr lang="en-US" sz="2800" dirty="0" smtClean="0"/>
              <a:t>The Microchip 12F508 is a good microcontroller to introduce a range of features of microcontrollers in general and of PIC microcontrollers in particular.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Freescale</a:t>
            </a:r>
            <a:r>
              <a:rPr lang="en-US" dirty="0" smtClean="0"/>
              <a:t> semiconductor’s –x Motorola] 68HC11</a:t>
            </a:r>
          </a:p>
          <a:p>
            <a:r>
              <a:rPr lang="en-US" dirty="0" smtClean="0"/>
              <a:t>Intel – 8051</a:t>
            </a:r>
          </a:p>
          <a:p>
            <a:r>
              <a:rPr lang="en-US" dirty="0" smtClean="0"/>
              <a:t>Atmel – AVR</a:t>
            </a:r>
          </a:p>
          <a:p>
            <a:r>
              <a:rPr lang="en-US" dirty="0" err="1" smtClean="0"/>
              <a:t>Zilong</a:t>
            </a:r>
            <a:r>
              <a:rPr lang="en-US" dirty="0" smtClean="0"/>
              <a:t> – Z8</a:t>
            </a:r>
          </a:p>
          <a:p>
            <a:r>
              <a:rPr lang="en-US" dirty="0" smtClean="0"/>
              <a:t>Microchip technology – PIC 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 – Peripheral Interface Controller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i="1" dirty="0" smtClean="0"/>
              <a:t>Microchip Tech. Corp.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Peripheral?</a:t>
            </a:r>
          </a:p>
          <a:p>
            <a:endParaRPr lang="en-US" dirty="0" smtClean="0"/>
          </a:p>
          <a:p>
            <a:r>
              <a:rPr lang="en-US" dirty="0" smtClean="0"/>
              <a:t>Interface?</a:t>
            </a:r>
          </a:p>
          <a:p>
            <a:endParaRPr lang="en-US" dirty="0" smtClean="0"/>
          </a:p>
          <a:p>
            <a:r>
              <a:rPr lang="en-US" dirty="0" smtClean="0"/>
              <a:t>Controller?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 Microcontrollers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Peripheral Interface Controller (PIC) was originally designed by General Instruments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late 1970s, GI introduced PIC® 1650 and 1655 – RISC with 30 instructions.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PIC was sold to Microchip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Features: low-cost, self-contained, 8-bit, Harvard structure, pipelined, RISC, single accumulator, with fixed reset and interrupt vectors.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Gheith Abandah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831E9-98AA-4649-977C-D32A341F94D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 Families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Instruction Word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of Instructions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Interrup</a:t>
                      </a:r>
                      <a:r>
                        <a:rPr lang="en-US" baseline="0" dirty="0" smtClean="0"/>
                        <a:t>t Vectors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12CX/12FX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12- or</a:t>
                      </a:r>
                      <a:r>
                        <a:rPr lang="en-US" baseline="0" dirty="0" smtClean="0"/>
                        <a:t> 14-bit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16C5X/16F5X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12-bit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16CX/16FX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18CX/18FX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Gheith Abandah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CBDE1-4F78-45CA-95A3-DEFE201328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0529" name="TextBox 6"/>
          <p:cNvSpPr txBox="1">
            <a:spLocks noChangeArrowheads="1"/>
          </p:cNvSpPr>
          <p:nvPr/>
        </p:nvSpPr>
        <p:spPr bwMode="auto">
          <a:xfrm>
            <a:off x="457200" y="4419600"/>
            <a:ext cx="7924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‘C’ implies CMOS technology; Complementary Metal Oxide Semiconductor</a:t>
            </a:r>
          </a:p>
          <a:p>
            <a:endParaRPr lang="en-US"/>
          </a:p>
          <a:p>
            <a:r>
              <a:rPr lang="en-US"/>
              <a:t>‘F’ insert indicates incorporation of Flash memory technology</a:t>
            </a:r>
          </a:p>
          <a:p>
            <a:endParaRPr lang="en-US"/>
          </a:p>
          <a:p>
            <a:r>
              <a:rPr lang="en-US" u="sng"/>
              <a:t>Example</a:t>
            </a:r>
            <a:r>
              <a:rPr lang="en-US"/>
              <a:t>: 16C84 was the first of its kind. It was later reissued as the 16F84, incorporating Flash memory technology. It was then reissued as 16F84A.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12 Series PIC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Gheith Abandah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EFB4A-2C0D-4029-AEF7-A82C5A442D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15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1676400"/>
            <a:ext cx="2847975" cy="1990725"/>
          </a:xfrm>
          <a:noFill/>
        </p:spPr>
      </p:pic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3124200" y="43434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small 12F508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PIC 12F508/509 pin connection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Gheith Abandah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0581-0E46-4429-90EE-EE18AE598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253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016125"/>
            <a:ext cx="8229600" cy="3694113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12F508 Architecture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Gheith Abandah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BBBC0-D457-4234-862E-104A576390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355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92213" y="1295400"/>
            <a:ext cx="6656387" cy="502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Microchip is the no. 1 supplied of 8-bit microcontrollers!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8 pins </a:t>
            </a:r>
          </a:p>
          <a:p>
            <a:r>
              <a:rPr lang="en-US" dirty="0" smtClean="0"/>
              <a:t>Small Data RAM</a:t>
            </a:r>
          </a:p>
          <a:p>
            <a:r>
              <a:rPr lang="en-US" dirty="0" smtClean="0"/>
              <a:t>Few hundred bytes of on-chip (program [code]) ROM</a:t>
            </a:r>
          </a:p>
          <a:p>
            <a:r>
              <a:rPr lang="en-US" dirty="0" smtClean="0"/>
              <a:t>One timer </a:t>
            </a:r>
          </a:p>
          <a:p>
            <a:r>
              <a:rPr lang="en-US" dirty="0" smtClean="0"/>
              <a:t>Few pins for I/O ports</a:t>
            </a:r>
          </a:p>
          <a:p>
            <a:r>
              <a:rPr lang="en-US" dirty="0" smtClean="0"/>
              <a:t>8-bit processor – CPU can work on only 8-bits of data </a:t>
            </a:r>
            <a:r>
              <a:rPr lang="en-US" i="1" dirty="0" smtClean="0"/>
              <a:t>at a time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Q: if data is larger than 8 bits?</a:t>
            </a: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Break it into 8-bit pieces to be processed by the CPU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686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Microcontroller – 2 PIC</vt:lpstr>
      <vt:lpstr>Various companies</vt:lpstr>
      <vt:lpstr>PIC – Peripheral Interface Controller by Microchip Tech. Corp.</vt:lpstr>
      <vt:lpstr>PIC Microcontrollers</vt:lpstr>
      <vt:lpstr>PIC Families</vt:lpstr>
      <vt:lpstr>12 Series PIC</vt:lpstr>
      <vt:lpstr>PIC 12F508/509 pin connection diagram</vt:lpstr>
      <vt:lpstr>The 12F508 Architecture</vt:lpstr>
      <vt:lpstr>Microchip is the no. 1 supplied of 8-bit microcontrollers! </vt:lpstr>
      <vt:lpstr>PIC… - Upwardly compatible in terms of software, when going from one family to another family? </vt:lpstr>
      <vt:lpstr>PIC18xxx</vt:lpstr>
      <vt:lpstr>PIC18</vt:lpstr>
      <vt:lpstr>Read</vt:lpstr>
      <vt:lpstr>ROM – why?</vt:lpstr>
      <vt:lpstr>PIC mcc with UV-EPROM</vt:lpstr>
      <vt:lpstr>PIC18Fxxx with flash memory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Microcontroller</dc:title>
  <dc:creator>Rumaisa</dc:creator>
  <cp:lastModifiedBy>Rumaisa Fatima</cp:lastModifiedBy>
  <cp:revision>56</cp:revision>
  <dcterms:created xsi:type="dcterms:W3CDTF">2006-08-16T00:00:00Z</dcterms:created>
  <dcterms:modified xsi:type="dcterms:W3CDTF">2016-04-22T15:13:23Z</dcterms:modified>
</cp:coreProperties>
</file>