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9" r:id="rId7"/>
    <p:sldId id="270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8" r:id="rId17"/>
    <p:sldId id="279" r:id="rId18"/>
    <p:sldId id="281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814-A528-4F4F-AA24-0FD030CF68A4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0B5-DBCB-44FE-89F4-98D432F62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814-A528-4F4F-AA24-0FD030CF68A4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0B5-DBCB-44FE-89F4-98D432F62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814-A528-4F4F-AA24-0FD030CF68A4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0B5-DBCB-44FE-89F4-98D432F62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814-A528-4F4F-AA24-0FD030CF68A4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0B5-DBCB-44FE-89F4-98D432F62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814-A528-4F4F-AA24-0FD030CF68A4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0B5-DBCB-44FE-89F4-98D432F62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814-A528-4F4F-AA24-0FD030CF68A4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0B5-DBCB-44FE-89F4-98D432F62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814-A528-4F4F-AA24-0FD030CF68A4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0B5-DBCB-44FE-89F4-98D432F62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814-A528-4F4F-AA24-0FD030CF68A4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0B5-DBCB-44FE-89F4-98D432F62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814-A528-4F4F-AA24-0FD030CF68A4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0B5-DBCB-44FE-89F4-98D432F62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814-A528-4F4F-AA24-0FD030CF68A4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0B5-DBCB-44FE-89F4-98D432F62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814-A528-4F4F-AA24-0FD030CF68A4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0B5-DBCB-44FE-89F4-98D432F62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63814-A528-4F4F-AA24-0FD030CF68A4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2F0B5-DBCB-44FE-89F4-98D432F62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Assembly Lang. – Intel 8086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Addressing modes – 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way in which an operand is specified is called the </a:t>
            </a:r>
            <a:r>
              <a:rPr lang="en-US" b="1" dirty="0" smtClean="0">
                <a:solidFill>
                  <a:srgbClr val="FF0000"/>
                </a:solidFill>
              </a:rPr>
              <a:t>Address Mode.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 [memory] AM –</a:t>
            </a:r>
            <a:r>
              <a:rPr lang="en-US" sz="3600" dirty="0" smtClean="0"/>
              <a:t> operand is variable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mov</a:t>
            </a:r>
            <a:r>
              <a:rPr lang="en-US" dirty="0" smtClean="0"/>
              <a:t> ax, [1000]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uses the direct addressing mode to load ax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 </a:t>
            </a:r>
            <a:r>
              <a:rPr lang="en-US" dirty="0" smtClean="0"/>
              <a:t>with the 16 bit value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stored in memory 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starting at location 1000 hex.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[</a:t>
            </a:r>
            <a:r>
              <a:rPr lang="en-US" dirty="0" err="1" smtClean="0"/>
              <a:t>mem</a:t>
            </a:r>
            <a:r>
              <a:rPr lang="en-US" dirty="0" smtClean="0"/>
              <a:t>] 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		</a:t>
            </a:r>
            <a:r>
              <a:rPr lang="en-US" b="1" dirty="0" err="1" smtClean="0"/>
              <a:t>mov</a:t>
            </a:r>
            <a:r>
              <a:rPr lang="en-US" b="1" dirty="0" smtClean="0"/>
              <a:t> 		ax, [</a:t>
            </a:r>
            <a:r>
              <a:rPr lang="en-US" b="1" dirty="0" err="1" smtClean="0"/>
              <a:t>bx</a:t>
            </a:r>
            <a:r>
              <a:rPr lang="en-US" b="1" dirty="0" smtClean="0"/>
              <a:t>]</a:t>
            </a:r>
          </a:p>
          <a:p>
            <a:endParaRPr lang="en-US" dirty="0"/>
          </a:p>
          <a:p>
            <a:r>
              <a:rPr lang="en-US" dirty="0" smtClean="0"/>
              <a:t>It loads ax from the </a:t>
            </a:r>
            <a:r>
              <a:rPr lang="en-US" b="1" dirty="0" smtClean="0"/>
              <a:t>memory</a:t>
            </a:r>
            <a:r>
              <a:rPr lang="en-US" dirty="0" smtClean="0"/>
              <a:t> </a:t>
            </a:r>
            <a:r>
              <a:rPr lang="en-US" b="1" dirty="0" smtClean="0"/>
              <a:t>location</a:t>
            </a:r>
            <a:r>
              <a:rPr lang="en-US" dirty="0" smtClean="0"/>
              <a:t> </a:t>
            </a:r>
            <a:r>
              <a:rPr lang="en-US" u="sng" dirty="0" smtClean="0"/>
              <a:t>specified by the contents of the </a:t>
            </a:r>
            <a:r>
              <a:rPr lang="en-US" u="sng" dirty="0" err="1" smtClean="0"/>
              <a:t>bx</a:t>
            </a:r>
            <a:r>
              <a:rPr lang="en-US" dirty="0" smtClean="0"/>
              <a:t> register. </a:t>
            </a:r>
          </a:p>
          <a:p>
            <a:r>
              <a:rPr lang="en-US" dirty="0" smtClean="0"/>
              <a:t>This is an indirect addressing mode. </a:t>
            </a:r>
          </a:p>
          <a:p>
            <a:r>
              <a:rPr lang="en-US" dirty="0" smtClean="0"/>
              <a:t>Rather than using the value in </a:t>
            </a:r>
            <a:r>
              <a:rPr lang="en-US" dirty="0" err="1" smtClean="0"/>
              <a:t>bx</a:t>
            </a:r>
            <a:r>
              <a:rPr lang="en-US" dirty="0" smtClean="0"/>
              <a:t>, this instruction accesses to the memory location whose address appears in bx.</a:t>
            </a:r>
          </a:p>
          <a:p>
            <a:pPr>
              <a:buNone/>
            </a:pP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b="1" dirty="0" smtClean="0"/>
              <a:t>Pointer </a:t>
            </a:r>
            <a:r>
              <a:rPr lang="en-US" dirty="0" smtClean="0"/>
              <a:t>of the memory location [C </a:t>
            </a:r>
            <a:r>
              <a:rPr lang="en-US" dirty="0" err="1" smtClean="0"/>
              <a:t>prog</a:t>
            </a:r>
            <a:r>
              <a:rPr lang="en-US" dirty="0" smtClean="0"/>
              <a:t>.]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mov</a:t>
            </a:r>
            <a:r>
              <a:rPr lang="en-US" dirty="0" smtClean="0"/>
              <a:t> </a:t>
            </a:r>
            <a:r>
              <a:rPr lang="en-US" dirty="0" err="1" smtClean="0"/>
              <a:t>bx</a:t>
            </a:r>
            <a:r>
              <a:rPr lang="en-US" dirty="0" smtClean="0"/>
              <a:t>, 1000</a:t>
            </a:r>
          </a:p>
          <a:p>
            <a:r>
              <a:rPr lang="en-US" dirty="0" err="1" smtClean="0"/>
              <a:t>mov</a:t>
            </a:r>
            <a:r>
              <a:rPr lang="en-US" dirty="0" smtClean="0"/>
              <a:t> ax, [</a:t>
            </a:r>
            <a:r>
              <a:rPr lang="en-US" dirty="0" err="1" smtClean="0"/>
              <a:t>bx</a:t>
            </a:r>
            <a:r>
              <a:rPr lang="en-US" dirty="0" smtClean="0"/>
              <a:t>]</a:t>
            </a:r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are equivalent to the single instruction:</a:t>
            </a:r>
          </a:p>
          <a:p>
            <a:endParaRPr lang="en-US" dirty="0" smtClean="0"/>
          </a:p>
          <a:p>
            <a:r>
              <a:rPr lang="en-US" dirty="0" err="1" smtClean="0"/>
              <a:t>mov</a:t>
            </a:r>
            <a:r>
              <a:rPr lang="en-US" dirty="0" smtClean="0"/>
              <a:t> ax, [1000]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+ index 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		</a:t>
            </a:r>
            <a:r>
              <a:rPr lang="en-US" b="1" dirty="0" err="1" smtClean="0"/>
              <a:t>mov</a:t>
            </a:r>
            <a:r>
              <a:rPr lang="en-US" b="1" dirty="0" smtClean="0"/>
              <a:t> 		ax, [1000+bx]</a:t>
            </a:r>
          </a:p>
          <a:p>
            <a:endParaRPr lang="en-US" dirty="0" smtClean="0"/>
          </a:p>
          <a:p>
            <a:r>
              <a:rPr lang="en-US" dirty="0" smtClean="0"/>
              <a:t>This instruction adds the contents of </a:t>
            </a:r>
            <a:r>
              <a:rPr lang="en-US" dirty="0" err="1" smtClean="0"/>
              <a:t>bx</a:t>
            </a:r>
            <a:r>
              <a:rPr lang="en-US" dirty="0" smtClean="0"/>
              <a:t> with 1000 to produce the </a:t>
            </a:r>
            <a:r>
              <a:rPr lang="en-US" i="1" dirty="0" smtClean="0">
                <a:solidFill>
                  <a:srgbClr val="FF0000"/>
                </a:solidFill>
              </a:rPr>
              <a:t>address of the memory value </a:t>
            </a:r>
            <a:r>
              <a:rPr lang="en-US" dirty="0" smtClean="0">
                <a:solidFill>
                  <a:srgbClr val="FF0000"/>
                </a:solidFill>
              </a:rPr>
              <a:t>to fetch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This instruction is useful for accessing elements of arrays, records, and other data structures.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8086 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9778" b="57778"/>
          <a:stretch>
            <a:fillRect/>
          </a:stretch>
        </p:blipFill>
        <p:spPr bwMode="auto">
          <a:xfrm>
            <a:off x="0" y="1592580"/>
            <a:ext cx="9144000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21577" t="90127" r="24261" b="6667"/>
          <a:stretch>
            <a:fillRect/>
          </a:stretch>
        </p:blipFill>
        <p:spPr bwMode="auto">
          <a:xfrm>
            <a:off x="228600" y="5257800"/>
            <a:ext cx="8610600" cy="552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41778" b="16256"/>
          <a:stretch>
            <a:fillRect/>
          </a:stretch>
        </p:blipFill>
        <p:spPr bwMode="auto">
          <a:xfrm>
            <a:off x="-1" y="914400"/>
            <a:ext cx="9525001" cy="4335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21577" t="90127" r="24261" b="6667"/>
          <a:stretch>
            <a:fillRect/>
          </a:stretch>
        </p:blipFill>
        <p:spPr bwMode="auto">
          <a:xfrm>
            <a:off x="228600" y="5230524"/>
            <a:ext cx="8610600" cy="552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t="9778" b="84758"/>
          <a:stretch>
            <a:fillRect/>
          </a:stretch>
        </p:blipFill>
        <p:spPr bwMode="auto">
          <a:xfrm>
            <a:off x="0" y="304800"/>
            <a:ext cx="952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Marut</a:t>
            </a:r>
            <a:r>
              <a:rPr lang="en-US" dirty="0" smtClean="0"/>
              <a:t> – 10.2.2</a:t>
            </a:r>
            <a:br>
              <a:rPr lang="en-US" dirty="0" smtClean="0"/>
            </a:br>
            <a:r>
              <a:rPr lang="en-US" b="1" dirty="0" smtClean="0"/>
              <a:t>Based &amp; Indexed 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Offset address is obtained by adding a number called </a:t>
            </a:r>
            <a:r>
              <a:rPr lang="en-US" b="1" dirty="0" smtClean="0"/>
              <a:t>displacement </a:t>
            </a:r>
            <a:r>
              <a:rPr lang="en-US" dirty="0" smtClean="0"/>
              <a:t>to the contents of a register.</a:t>
            </a:r>
          </a:p>
          <a:p>
            <a:r>
              <a:rPr lang="en-US" dirty="0" smtClean="0"/>
              <a:t>Displacement </a:t>
            </a:r>
            <a:r>
              <a:rPr lang="en-US" dirty="0" smtClean="0">
                <a:sym typeface="Wingdings" pitchFamily="2" charset="2"/>
              </a:rPr>
              <a:t>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Offset address of a variable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 constant +/-</a:t>
            </a:r>
          </a:p>
          <a:p>
            <a:pPr lvl="1"/>
            <a:r>
              <a:rPr lang="en-US" dirty="0" smtClean="0"/>
              <a:t>The offset address of a variable +/- a const.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of an operand~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[reg. + displacement]</a:t>
            </a:r>
          </a:p>
          <a:p>
            <a:r>
              <a:rPr lang="en-US" dirty="0" smtClean="0"/>
              <a:t>[displacement + </a:t>
            </a:r>
            <a:r>
              <a:rPr lang="en-US" dirty="0" err="1" smtClean="0"/>
              <a:t>reg</a:t>
            </a:r>
            <a:r>
              <a:rPr lang="en-US" dirty="0" smtClean="0"/>
              <a:t>]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reg</a:t>
            </a:r>
            <a:r>
              <a:rPr lang="en-US" dirty="0" smtClean="0"/>
              <a:t>] + </a:t>
            </a:r>
            <a:r>
              <a:rPr lang="en-US" dirty="0" err="1" smtClean="0"/>
              <a:t>displ</a:t>
            </a:r>
            <a:endParaRPr lang="en-US" dirty="0" smtClean="0"/>
          </a:p>
          <a:p>
            <a:r>
              <a:rPr lang="en-US" dirty="0" smtClean="0"/>
              <a:t>dipl. + [reg.]</a:t>
            </a:r>
          </a:p>
          <a:p>
            <a:r>
              <a:rPr lang="en-US" dirty="0" err="1" smtClean="0"/>
              <a:t>displ</a:t>
            </a:r>
            <a:r>
              <a:rPr lang="en-US" dirty="0" smtClean="0"/>
              <a:t>[</a:t>
            </a:r>
            <a:r>
              <a:rPr lang="en-US" dirty="0" err="1" smtClean="0"/>
              <a:t>reg</a:t>
            </a:r>
            <a:r>
              <a:rPr lang="en-US" dirty="0" smtClean="0"/>
              <a:t>]</a:t>
            </a:r>
          </a:p>
          <a:p>
            <a:endParaRPr lang="en-US" dirty="0" smtClean="0"/>
          </a:p>
          <a:p>
            <a:r>
              <a:rPr lang="en-US" dirty="0" smtClean="0"/>
              <a:t>Reg. must be </a:t>
            </a: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BX, SI or DI 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DS</a:t>
            </a:r>
            <a:r>
              <a:rPr lang="en-US" dirty="0" smtClean="0">
                <a:sym typeface="Wingdings" pitchFamily="2" charset="2"/>
              </a:rPr>
              <a:t> contains the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segment no. </a:t>
            </a:r>
            <a:r>
              <a:rPr lang="en-US" dirty="0" smtClean="0">
                <a:sym typeface="Wingdings" pitchFamily="2" charset="2"/>
              </a:rPr>
              <a:t>of the operand’s address</a:t>
            </a: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BP  SS has the segment no.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Based/Indexed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AM is </a:t>
            </a:r>
            <a:r>
              <a:rPr lang="en-US" u="sng" dirty="0" smtClean="0">
                <a:solidFill>
                  <a:srgbClr val="FF0000"/>
                </a:solidFill>
              </a:rPr>
              <a:t>Based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if BX (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base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reg</a:t>
            </a:r>
            <a:r>
              <a:rPr lang="en-US" dirty="0" smtClean="0">
                <a:sym typeface="Wingdings" pitchFamily="2" charset="2"/>
              </a:rPr>
              <a:t>) or, BP (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base</a:t>
            </a:r>
            <a:r>
              <a:rPr lang="en-US" dirty="0" smtClean="0">
                <a:sym typeface="Wingdings" pitchFamily="2" charset="2"/>
              </a:rPr>
              <a:t> pointer) is used.</a:t>
            </a:r>
          </a:p>
          <a:p>
            <a:r>
              <a:rPr lang="en-US" dirty="0" smtClean="0">
                <a:sym typeface="Wingdings" pitchFamily="2" charset="2"/>
              </a:rPr>
              <a:t>AM is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u="sng" dirty="0" smtClean="0">
                <a:solidFill>
                  <a:srgbClr val="0070C0"/>
                </a:solidFill>
                <a:sym typeface="Wingdings" pitchFamily="2" charset="2"/>
              </a:rPr>
              <a:t>indexed</a:t>
            </a:r>
            <a:r>
              <a:rPr lang="en-US" dirty="0" smtClean="0">
                <a:sym typeface="Wingdings" pitchFamily="2" charset="2"/>
              </a:rPr>
              <a:t>  if SI (source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index</a:t>
            </a:r>
            <a:r>
              <a:rPr lang="en-US" dirty="0" smtClean="0">
                <a:sym typeface="Wingdings" pitchFamily="2" charset="2"/>
              </a:rPr>
              <a:t>) or, DI (destination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index</a:t>
            </a:r>
            <a:r>
              <a:rPr lang="en-US" dirty="0" smtClean="0">
                <a:sym typeface="Wingdings" pitchFamily="2" charset="2"/>
              </a:rPr>
              <a:t>) is used.</a:t>
            </a:r>
          </a:p>
          <a:p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e.g., </a:t>
            </a:r>
            <a:r>
              <a:rPr lang="en-US" b="1" dirty="0" smtClean="0">
                <a:sym typeface="Wingdings" pitchFamily="2" charset="2"/>
              </a:rPr>
              <a:t>W</a:t>
            </a:r>
            <a:r>
              <a:rPr lang="en-US" dirty="0" smtClean="0">
                <a:sym typeface="Wingdings" pitchFamily="2" charset="2"/>
              </a:rPr>
              <a:t> is a word array, </a:t>
            </a:r>
            <a:r>
              <a:rPr lang="en-US" b="1" dirty="0" smtClean="0">
                <a:sym typeface="Wingdings" pitchFamily="2" charset="2"/>
              </a:rPr>
              <a:t>BX </a:t>
            </a:r>
            <a:r>
              <a:rPr lang="en-US" dirty="0" smtClean="0">
                <a:sym typeface="Wingdings" pitchFamily="2" charset="2"/>
              </a:rPr>
              <a:t>contains 4.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		</a:t>
            </a:r>
            <a:r>
              <a:rPr lang="en-US" dirty="0" err="1" smtClean="0">
                <a:sym typeface="Wingdings" pitchFamily="2" charset="2"/>
              </a:rPr>
              <a:t>MOV</a:t>
            </a:r>
            <a:r>
              <a:rPr lang="en-US" dirty="0" smtClean="0">
                <a:sym typeface="Wingdings" pitchFamily="2" charset="2"/>
              </a:rPr>
              <a:t>		AX, W[BX]</a:t>
            </a: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The displacement is the offset address of variable W.</a:t>
            </a: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The instruction moves the element at address W+4 to AX. This is the 3</a:t>
            </a:r>
            <a:r>
              <a:rPr lang="en-US" baseline="30000" dirty="0" smtClean="0">
                <a:sym typeface="Wingdings" pitchFamily="2" charset="2"/>
              </a:rPr>
              <a:t>rd</a:t>
            </a:r>
            <a:r>
              <a:rPr lang="en-US" dirty="0" smtClean="0">
                <a:sym typeface="Wingdings" pitchFamily="2" charset="2"/>
              </a:rPr>
              <a:t> element in the array.</a:t>
            </a:r>
          </a:p>
          <a:p>
            <a:pPr>
              <a:buFont typeface="Wingdings"/>
              <a:buChar char="à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forms of previous example…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 smtClean="0">
                <a:sym typeface="Wingdings" pitchFamily="2" charset="2"/>
              </a:rPr>
              <a:t>MOV</a:t>
            </a:r>
            <a:r>
              <a:rPr lang="en-US" dirty="0" smtClean="0">
                <a:sym typeface="Wingdings" pitchFamily="2" charset="2"/>
              </a:rPr>
              <a:t>		AX, W[BX]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MOV</a:t>
            </a:r>
            <a:r>
              <a:rPr lang="en-US" dirty="0" smtClean="0">
                <a:sym typeface="Wingdings" pitchFamily="2" charset="2"/>
              </a:rPr>
              <a:t>		AX, [</a:t>
            </a:r>
            <a:r>
              <a:rPr lang="en-US" dirty="0" err="1" smtClean="0">
                <a:sym typeface="Wingdings" pitchFamily="2" charset="2"/>
              </a:rPr>
              <a:t>W+BX</a:t>
            </a:r>
            <a:r>
              <a:rPr lang="en-US" dirty="0" smtClean="0">
                <a:sym typeface="Wingdings" pitchFamily="2" charset="2"/>
              </a:rPr>
              <a:t>]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MOV</a:t>
            </a:r>
            <a:r>
              <a:rPr lang="en-US" dirty="0" smtClean="0">
                <a:sym typeface="Wingdings" pitchFamily="2" charset="2"/>
              </a:rPr>
              <a:t>		AX, [</a:t>
            </a:r>
            <a:r>
              <a:rPr lang="en-US" dirty="0" err="1" smtClean="0">
                <a:sym typeface="Wingdings" pitchFamily="2" charset="2"/>
              </a:rPr>
              <a:t>BX+W</a:t>
            </a:r>
            <a:r>
              <a:rPr lang="en-US" dirty="0" smtClean="0">
                <a:sym typeface="Wingdings" pitchFamily="2" charset="2"/>
              </a:rPr>
              <a:t>]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MOV</a:t>
            </a:r>
            <a:r>
              <a:rPr lang="en-US" dirty="0" smtClean="0">
                <a:sym typeface="Wingdings" pitchFamily="2" charset="2"/>
              </a:rPr>
              <a:t>		AX, W+[BX]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MOV</a:t>
            </a:r>
            <a:r>
              <a:rPr lang="en-US" dirty="0" smtClean="0">
                <a:sym typeface="Wingdings" pitchFamily="2" charset="2"/>
              </a:rPr>
              <a:t>		AX, [BX]+W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lvl="1"/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lexible access to memory, allowing you to easily access variables, arrays, records, pointers, and other complex data types.</a:t>
            </a:r>
          </a:p>
          <a:p>
            <a:r>
              <a:rPr lang="en-US" dirty="0" smtClean="0"/>
              <a:t>Mastery of the 80x86 addressing modes is the first step towards mastering 80x86 assembly language.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Indexed</a:t>
            </a:r>
            <a:r>
              <a:rPr lang="en-US" sz="3600" dirty="0" smtClean="0"/>
              <a:t> – SI </a:t>
            </a:r>
            <a:r>
              <a:rPr lang="en-US" sz="3600" i="1" dirty="0" smtClean="0"/>
              <a:t>source </a:t>
            </a:r>
            <a:r>
              <a:rPr lang="en-US" sz="3600" i="1" dirty="0" smtClean="0">
                <a:solidFill>
                  <a:srgbClr val="0070C0"/>
                </a:solidFill>
              </a:rPr>
              <a:t>index</a:t>
            </a:r>
            <a:r>
              <a:rPr lang="en-US" sz="3600" dirty="0" smtClean="0"/>
              <a:t> or DI 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dest</a:t>
            </a:r>
            <a:r>
              <a:rPr lang="en-US" sz="3600" i="1" dirty="0" smtClean="0"/>
              <a:t> </a:t>
            </a:r>
            <a:r>
              <a:rPr lang="en-US" sz="3600" i="1" dirty="0" smtClean="0">
                <a:solidFill>
                  <a:srgbClr val="0070C0"/>
                </a:solidFill>
              </a:rPr>
              <a:t>index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E.g., suppose SI contains the address of a word array W. Instruction –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b="1" dirty="0" err="1" smtClean="0"/>
              <a:t>MOV</a:t>
            </a:r>
            <a:r>
              <a:rPr lang="en-US" b="1" dirty="0" smtClean="0"/>
              <a:t>	    AX, [SI+2]		;</a:t>
            </a:r>
            <a:r>
              <a:rPr lang="en-US" b="1" dirty="0" err="1" smtClean="0"/>
              <a:t>displ</a:t>
            </a:r>
            <a:r>
              <a:rPr lang="en-US" b="1" dirty="0" smtClean="0"/>
              <a:t> is 2</a:t>
            </a:r>
          </a:p>
          <a:p>
            <a:pPr lvl="1">
              <a:buNone/>
            </a:pPr>
            <a:endParaRPr lang="en-US" dirty="0" smtClean="0"/>
          </a:p>
          <a:p>
            <a:pPr lvl="1">
              <a:buFontTx/>
              <a:buChar char="-"/>
            </a:pPr>
            <a:r>
              <a:rPr lang="en-US" dirty="0" smtClean="0"/>
              <a:t>The instruction moves the contents of W+2 to AX.</a:t>
            </a:r>
          </a:p>
          <a:p>
            <a:pPr lvl="1">
              <a:buFontTx/>
              <a:buChar char="-"/>
            </a:pPr>
            <a:r>
              <a:rPr lang="en-US" dirty="0" smtClean="0"/>
              <a:t>This is the 2</a:t>
            </a:r>
            <a:r>
              <a:rPr lang="en-US" baseline="30000" dirty="0" smtClean="0"/>
              <a:t>nd</a:t>
            </a:r>
            <a:r>
              <a:rPr lang="en-US" dirty="0" smtClean="0"/>
              <a:t> element of the array</a:t>
            </a:r>
          </a:p>
          <a:p>
            <a:pPr lvl="1">
              <a:buFontTx/>
              <a:buChar char="-"/>
            </a:pPr>
            <a:r>
              <a:rPr lang="en-US" dirty="0" smtClean="0"/>
              <a:t>Other forms: </a:t>
            </a:r>
          </a:p>
          <a:p>
            <a:pPr lvl="1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2" indent="-342900"/>
            <a:r>
              <a:rPr lang="en-US" dirty="0" err="1" smtClean="0"/>
              <a:t>MOV</a:t>
            </a:r>
            <a:r>
              <a:rPr lang="en-US" dirty="0" smtClean="0"/>
              <a:t>	    AX, [SI+2]	;</a:t>
            </a:r>
            <a:r>
              <a:rPr lang="en-US" dirty="0" err="1" smtClean="0"/>
              <a:t>displ</a:t>
            </a:r>
            <a:r>
              <a:rPr lang="en-US" dirty="0" smtClean="0"/>
              <a:t> is 2</a:t>
            </a:r>
          </a:p>
          <a:p>
            <a:pPr marL="742950" lvl="2" indent="-342900"/>
            <a:r>
              <a:rPr lang="en-US" dirty="0" err="1" smtClean="0"/>
              <a:t>MOV</a:t>
            </a:r>
            <a:r>
              <a:rPr lang="en-US" dirty="0" smtClean="0"/>
              <a:t>	    AX, 2+[SI]	</a:t>
            </a:r>
          </a:p>
          <a:p>
            <a:pPr marL="742950" lvl="2" indent="-342900"/>
            <a:r>
              <a:rPr lang="en-US" dirty="0" err="1" smtClean="0"/>
              <a:t>MOV</a:t>
            </a:r>
            <a:r>
              <a:rPr lang="en-US" dirty="0" smtClean="0"/>
              <a:t>	    AX, [SI]+2	</a:t>
            </a:r>
          </a:p>
          <a:p>
            <a:pPr marL="742950" lvl="2" indent="-342900"/>
            <a:r>
              <a:rPr lang="en-US" dirty="0" err="1" smtClean="0"/>
              <a:t>MOV</a:t>
            </a:r>
            <a:r>
              <a:rPr lang="en-US" dirty="0" smtClean="0"/>
              <a:t>	    AX, [SI+2]	</a:t>
            </a:r>
          </a:p>
          <a:p>
            <a:pPr marL="742950" lvl="2" indent="-342900"/>
            <a:r>
              <a:rPr lang="en-US" dirty="0" err="1" smtClean="0"/>
              <a:t>MOV</a:t>
            </a:r>
            <a:r>
              <a:rPr lang="en-US" dirty="0" smtClean="0"/>
              <a:t>	    AX, 2[SI]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Q. Write some code to sum in AX the elements of an array.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Idea is to set a pointer to the base of the array,</a:t>
            </a:r>
          </a:p>
          <a:p>
            <a:r>
              <a:rPr lang="en-US" dirty="0" smtClean="0"/>
              <a:t>&amp; let it move up the array, </a:t>
            </a:r>
          </a:p>
          <a:p>
            <a:r>
              <a:rPr lang="en-US" dirty="0" smtClean="0"/>
              <a:t>&amp; summing elements as it goes.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XOR</a:t>
            </a:r>
            <a:r>
              <a:rPr lang="en-US" dirty="0" smtClean="0"/>
              <a:t>		AX, AX 	;AX holds sum</a:t>
            </a:r>
          </a:p>
          <a:p>
            <a:pPr>
              <a:buNone/>
            </a:pPr>
            <a:r>
              <a:rPr lang="en-US" dirty="0" smtClean="0"/>
              <a:t>		LEA		SI, W		;SI points to array W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MOV</a:t>
            </a:r>
            <a:r>
              <a:rPr lang="en-US" dirty="0" smtClean="0"/>
              <a:t>		</a:t>
            </a:r>
            <a:r>
              <a:rPr lang="en-US" dirty="0" err="1" smtClean="0"/>
              <a:t>CX</a:t>
            </a:r>
            <a:r>
              <a:rPr lang="en-US" dirty="0" smtClean="0"/>
              <a:t>, 10		</a:t>
            </a:r>
            <a:r>
              <a:rPr lang="en-US" sz="2400" dirty="0" smtClean="0"/>
              <a:t>;</a:t>
            </a:r>
            <a:r>
              <a:rPr lang="en-US" sz="2400" dirty="0" err="1" smtClean="0"/>
              <a:t>CX</a:t>
            </a:r>
            <a:r>
              <a:rPr lang="en-US" sz="2400" dirty="0" smtClean="0"/>
              <a:t> has no. of elements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3600" dirty="0" err="1" smtClean="0">
                <a:solidFill>
                  <a:srgbClr val="FF0000"/>
                </a:solidFill>
              </a:rPr>
              <a:t>ADDARRAY</a:t>
            </a:r>
            <a:r>
              <a:rPr lang="en-US" sz="3600" dirty="0" smtClean="0"/>
              <a:t>:</a:t>
            </a:r>
          </a:p>
          <a:p>
            <a:pPr>
              <a:buNone/>
            </a:pPr>
            <a:r>
              <a:rPr lang="en-US" sz="3600" dirty="0" smtClean="0"/>
              <a:t>		ADD		AX, [SI]	;sum=sum + element</a:t>
            </a:r>
          </a:p>
          <a:p>
            <a:pPr>
              <a:buNone/>
            </a:pPr>
            <a:r>
              <a:rPr lang="en-US" sz="3600" dirty="0" smtClean="0"/>
              <a:t>		ADD		SI, 2		</a:t>
            </a:r>
            <a:r>
              <a:rPr lang="en-US" sz="2600" dirty="0" smtClean="0"/>
              <a:t>;move pointer to the next element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	LOOP		</a:t>
            </a:r>
            <a:r>
              <a:rPr lang="en-US" sz="3600" dirty="0" err="1" smtClean="0">
                <a:solidFill>
                  <a:srgbClr val="FF0000"/>
                </a:solidFill>
              </a:rPr>
              <a:t>ADDARRAY</a:t>
            </a:r>
            <a:r>
              <a:rPr lang="en-US" sz="3600" dirty="0" smtClean="0"/>
              <a:t>	</a:t>
            </a:r>
            <a:r>
              <a:rPr lang="en-US" sz="3300" dirty="0" smtClean="0"/>
              <a:t>;loop until done</a:t>
            </a:r>
            <a:endParaRPr lang="en-US" dirty="0" smtClean="0"/>
          </a:p>
        </p:txBody>
      </p:sp>
      <p:sp>
        <p:nvSpPr>
          <p:cNvPr id="4" name="Right Arrow 3">
            <a:hlinkClick r:id="" action="ppaction://noaction"/>
          </p:cNvPr>
          <p:cNvSpPr/>
          <p:nvPr/>
        </p:nvSpPr>
        <p:spPr>
          <a:xfrm>
            <a:off x="8534400" y="3276600"/>
            <a:ext cx="228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8458200" y="5562600"/>
            <a:ext cx="457200" cy="408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" action="ppaction://noaction"/>
              </a:rPr>
              <a:t>loop</a:t>
            </a:r>
            <a:endParaRPr lang="en-US" sz="7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done by </a:t>
            </a:r>
            <a:r>
              <a:rPr lang="en-US" dirty="0" smtClean="0">
                <a:sym typeface="Wingdings" pitchFamily="2" charset="2"/>
              </a:rPr>
              <a:t> Register indirect AM.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Add 2 as it is WORD not BYTE array</a:t>
            </a:r>
          </a:p>
          <a:p>
            <a:r>
              <a:rPr lang="en-US" dirty="0" smtClean="0">
                <a:sym typeface="Wingdings" pitchFamily="2" charset="2"/>
              </a:rPr>
              <a:t>LEA moves the source offset address – into the destination.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same</a:t>
            </a:r>
            <a:r>
              <a:rPr lang="en-US" dirty="0" smtClean="0"/>
              <a:t> - using </a:t>
            </a:r>
            <a:r>
              <a:rPr lang="en-US" b="1" dirty="0" smtClean="0"/>
              <a:t>based</a:t>
            </a:r>
            <a:r>
              <a:rPr lang="en-US" dirty="0" smtClean="0"/>
              <a:t> 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Based AM – BX [base </a:t>
            </a:r>
            <a:r>
              <a:rPr lang="en-US" dirty="0" err="1" smtClean="0"/>
              <a:t>reg</a:t>
            </a:r>
            <a:r>
              <a:rPr lang="en-US" dirty="0" smtClean="0"/>
              <a:t>] or BP [base pointer]</a:t>
            </a:r>
          </a:p>
          <a:p>
            <a:r>
              <a:rPr lang="en-US" dirty="0" smtClean="0"/>
              <a:t>The idea is to cleat BX – then add 2 to it on each trip – through summation loop.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XOR</a:t>
            </a:r>
            <a:r>
              <a:rPr lang="en-US" dirty="0" smtClean="0"/>
              <a:t>	AX, BX 	;AX holds sum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XOR</a:t>
            </a:r>
            <a:r>
              <a:rPr lang="en-US" dirty="0" smtClean="0"/>
              <a:t>	BX, BX		;clear base </a:t>
            </a:r>
            <a:r>
              <a:rPr lang="en-US" dirty="0" err="1" smtClean="0"/>
              <a:t>reg</a:t>
            </a:r>
            <a:r>
              <a:rPr lang="en-US" dirty="0" smtClean="0"/>
              <a:t> BX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MOV</a:t>
            </a:r>
            <a:r>
              <a:rPr lang="en-US" dirty="0" smtClean="0"/>
              <a:t>	</a:t>
            </a:r>
            <a:r>
              <a:rPr lang="en-US" dirty="0" err="1" smtClean="0"/>
              <a:t>CX</a:t>
            </a:r>
            <a:r>
              <a:rPr lang="en-US" dirty="0" smtClean="0"/>
              <a:t>, 10		;</a:t>
            </a:r>
            <a:r>
              <a:rPr lang="en-US" dirty="0" err="1" smtClean="0"/>
              <a:t>CX</a:t>
            </a:r>
            <a:r>
              <a:rPr lang="en-US" dirty="0" smtClean="0"/>
              <a:t> has no. of elements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>
                <a:solidFill>
                  <a:srgbClr val="FF0000"/>
                </a:solidFill>
              </a:rPr>
              <a:t>ADDARRAY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en-US" dirty="0" smtClean="0"/>
              <a:t>		ADD	AX, W[BX]	;sum=</a:t>
            </a:r>
            <a:r>
              <a:rPr lang="en-US" dirty="0" err="1" smtClean="0"/>
              <a:t>sum+element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ADD	BX, 2		;index next element</a:t>
            </a:r>
          </a:p>
          <a:p>
            <a:pPr>
              <a:buNone/>
            </a:pPr>
            <a:r>
              <a:rPr lang="en-US" dirty="0" smtClean="0"/>
              <a:t>		LOOP	</a:t>
            </a:r>
            <a:r>
              <a:rPr lang="en-US" dirty="0" err="1" smtClean="0">
                <a:solidFill>
                  <a:srgbClr val="FF0000"/>
                </a:solidFill>
              </a:rPr>
              <a:t>ADDARRAY</a:t>
            </a:r>
            <a:r>
              <a:rPr lang="en-US" dirty="0" smtClean="0"/>
              <a:t>	;loop until done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 – Load effective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Loads</a:t>
            </a:r>
            <a:r>
              <a:rPr lang="en-US" dirty="0" smtClean="0"/>
              <a:t> an offset </a:t>
            </a:r>
            <a:r>
              <a:rPr lang="en-US" i="1" dirty="0" smtClean="0"/>
              <a:t>memory address</a:t>
            </a:r>
            <a:r>
              <a:rPr lang="en-US" dirty="0" smtClean="0"/>
              <a:t> </a:t>
            </a:r>
            <a:r>
              <a:rPr lang="en-US" b="1" u="sng" dirty="0" smtClean="0"/>
              <a:t>to</a:t>
            </a:r>
            <a:r>
              <a:rPr lang="en-US" dirty="0" smtClean="0"/>
              <a:t> </a:t>
            </a:r>
            <a:r>
              <a:rPr lang="en-US" i="1" dirty="0" smtClean="0"/>
              <a:t>a register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LEA		destination, source</a:t>
            </a:r>
          </a:p>
          <a:p>
            <a:endParaRPr lang="en-US" dirty="0" smtClean="0"/>
          </a:p>
          <a:p>
            <a:r>
              <a:rPr lang="en-US" dirty="0" smtClean="0"/>
              <a:t>The offset address of the </a:t>
            </a:r>
            <a:r>
              <a:rPr lang="en-US" u="sng" dirty="0" smtClean="0"/>
              <a:t>source memory operand</a:t>
            </a:r>
            <a:r>
              <a:rPr lang="en-US" dirty="0" smtClean="0"/>
              <a:t> is placed in the </a:t>
            </a:r>
            <a:r>
              <a:rPr lang="en-US" u="sng" dirty="0" smtClean="0"/>
              <a:t>destination</a:t>
            </a:r>
            <a:r>
              <a:rPr lang="en-US" i="1" u="sng" dirty="0" smtClean="0"/>
              <a:t>,</a:t>
            </a:r>
            <a:r>
              <a:rPr lang="en-US" dirty="0" smtClean="0"/>
              <a:t> which is a general register.</a:t>
            </a:r>
          </a:p>
          <a:p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8153400" y="609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1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LOOP</a:t>
            </a:r>
          </a:p>
          <a:p>
            <a:r>
              <a:rPr lang="en-US" b="1" dirty="0" err="1" smtClean="0"/>
              <a:t>CX</a:t>
            </a:r>
            <a:r>
              <a:rPr lang="en-US" dirty="0" smtClean="0"/>
              <a:t> is decremented by 1,</a:t>
            </a:r>
          </a:p>
          <a:p>
            <a:pPr lvl="1"/>
            <a:r>
              <a:rPr lang="en-US" dirty="0" smtClean="0"/>
              <a:t>If the result is </a:t>
            </a:r>
            <a:r>
              <a:rPr lang="en-US" b="1" dirty="0" smtClean="0"/>
              <a:t>not zero,</a:t>
            </a:r>
            <a:r>
              <a:rPr lang="en-US" dirty="0" smtClean="0"/>
              <a:t> then control is transferred to the labeled instruction; </a:t>
            </a:r>
          </a:p>
          <a:p>
            <a:pPr lvl="1"/>
            <a:r>
              <a:rPr lang="en-US" dirty="0" smtClean="0"/>
              <a:t>Else, control flows to the next instruction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Flags affected – </a:t>
            </a:r>
            <a:r>
              <a:rPr lang="en-US" i="1" dirty="0" smtClean="0"/>
              <a:t>none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8153400" y="609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3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8086 Memory Addressing Modes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8086 provides 17 different ways to access memory! 17!!</a:t>
            </a:r>
          </a:p>
          <a:p>
            <a:r>
              <a:rPr lang="en-US" dirty="0" smtClean="0"/>
              <a:t>But – variants of one another. </a:t>
            </a:r>
          </a:p>
          <a:p>
            <a:r>
              <a:rPr lang="en-US" b="1" dirty="0" smtClean="0"/>
              <a:t>5 basics are –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displacement-only, 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base, 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displacement + base, 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base + indexed, and 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displacement + base + indexed.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6553200"/>
            <a:ext cx="723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http://www.ic.unicamp.br/~celio/mc404s2-03/addr_modes/intel_addr.html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0392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I. Displacement Only Addressing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displacement-only (or direct) addressing mode consists of a 16 bit </a:t>
            </a:r>
            <a:r>
              <a:rPr lang="en-US" b="1" dirty="0" smtClean="0"/>
              <a:t>constant</a:t>
            </a:r>
            <a:r>
              <a:rPr lang="en-US" dirty="0" smtClean="0"/>
              <a:t> that </a:t>
            </a:r>
            <a:r>
              <a:rPr lang="en-US" b="1" u="sng" dirty="0" smtClean="0"/>
              <a:t>specifies the address</a:t>
            </a:r>
            <a:r>
              <a:rPr lang="en-US" dirty="0" smtClean="0"/>
              <a:t> of the target location.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mov</a:t>
            </a:r>
            <a:r>
              <a:rPr lang="en-US" dirty="0" smtClean="0"/>
              <a:t>	 	al, </a:t>
            </a:r>
            <a:r>
              <a:rPr lang="en-US" dirty="0" err="1" smtClean="0"/>
              <a:t>ds</a:t>
            </a:r>
            <a:r>
              <a:rPr lang="en-US" dirty="0" smtClean="0"/>
              <a:t>:[8088h] loads the al register with a copy of the byte at memory location 8088h. </a:t>
            </a:r>
          </a:p>
          <a:p>
            <a:r>
              <a:rPr lang="en-US" dirty="0" smtClean="0"/>
              <a:t>Likewise, the instruction </a:t>
            </a:r>
            <a:r>
              <a:rPr lang="en-US" dirty="0" err="1" smtClean="0"/>
              <a:t>mov</a:t>
            </a:r>
            <a:r>
              <a:rPr lang="en-US" dirty="0" smtClean="0"/>
              <a:t> </a:t>
            </a:r>
            <a:r>
              <a:rPr lang="en-US" dirty="0" err="1" smtClean="0"/>
              <a:t>ds</a:t>
            </a:r>
            <a:r>
              <a:rPr lang="en-US" dirty="0" smtClean="0"/>
              <a:t>:[1234h],dl stores the value in the dl register to memory location 1234h: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7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34963" indent="-334963"/>
            <a:r>
              <a:rPr lang="en-US" i="1" dirty="0" smtClean="0">
                <a:latin typeface="Arial" charset="0"/>
              </a:rPr>
              <a:t>Indexed addressing</a:t>
            </a:r>
            <a:r>
              <a:rPr lang="en-US" dirty="0" smtClean="0">
                <a:latin typeface="Arial" charset="0"/>
              </a:rPr>
              <a:t> uses a register (implicitly or explicitly) as an offset, which is added to the address in the operand to determine the effective address of the data.</a:t>
            </a:r>
          </a:p>
          <a:p>
            <a:pPr marL="334963" indent="-334963"/>
            <a:r>
              <a:rPr lang="en-US" i="1" dirty="0" smtClean="0">
                <a:latin typeface="Arial" charset="0"/>
              </a:rPr>
              <a:t>Based addressing</a:t>
            </a:r>
            <a:r>
              <a:rPr lang="en-US" dirty="0" smtClean="0">
                <a:latin typeface="Arial" charset="0"/>
              </a:rPr>
              <a:t> is similar except that a base register is used instead of an index register.</a:t>
            </a:r>
          </a:p>
          <a:p>
            <a:pPr marL="334963" indent="-334963"/>
            <a:r>
              <a:rPr lang="en-US" dirty="0" smtClean="0">
                <a:latin typeface="Arial" charset="0"/>
              </a:rPr>
              <a:t>The difference between these two is that an index register holds an offset relative to the address given in the instruction, a base register holds a base address where the address field represents a displacement from this base.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4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x86 instructions use five different operand types: </a:t>
            </a:r>
          </a:p>
          <a:p>
            <a:pPr>
              <a:buFontTx/>
              <a:buChar char="-"/>
            </a:pPr>
            <a:r>
              <a:rPr lang="en-US" dirty="0" smtClean="0"/>
              <a:t>registers, </a:t>
            </a:r>
          </a:p>
          <a:p>
            <a:pPr>
              <a:buFontTx/>
              <a:buChar char="-"/>
            </a:pPr>
            <a:r>
              <a:rPr lang="en-US" dirty="0" smtClean="0"/>
              <a:t>constants, and </a:t>
            </a:r>
          </a:p>
          <a:p>
            <a:pPr>
              <a:buFontTx/>
              <a:buChar char="-"/>
            </a:pPr>
            <a:r>
              <a:rPr lang="en-US" dirty="0" smtClean="0"/>
              <a:t>three memory addressing schemes. 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None/>
            </a:pPr>
            <a:r>
              <a:rPr lang="en-US" dirty="0" smtClean="0"/>
              <a:t>Each form is called an</a:t>
            </a:r>
            <a:r>
              <a:rPr lang="en-US" b="1" dirty="0" smtClean="0"/>
              <a:t> addressing mode. 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6248400"/>
            <a:ext cx="807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http://www.electronics.dit.ie/staff/tscarff/8086_address_modes/8086_address_modes.htm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34963" indent="-334963">
              <a:spcBef>
                <a:spcPct val="40000"/>
              </a:spcBef>
            </a:pPr>
            <a:r>
              <a:rPr lang="en-US" dirty="0" smtClean="0">
                <a:latin typeface="Arial" charset="0"/>
              </a:rPr>
              <a:t>Some CPUs divide the fetch-decode-execute cycle into smaller steps.</a:t>
            </a:r>
          </a:p>
          <a:p>
            <a:pPr marL="334963" indent="-334963">
              <a:spcBef>
                <a:spcPct val="40000"/>
              </a:spcBef>
            </a:pPr>
            <a:r>
              <a:rPr lang="en-US" dirty="0" smtClean="0">
                <a:latin typeface="Arial" charset="0"/>
              </a:rPr>
              <a:t>These smaller steps can often be executed in parallel to increase throughput.</a:t>
            </a:r>
          </a:p>
          <a:p>
            <a:pPr marL="334963" indent="-334963">
              <a:spcBef>
                <a:spcPct val="40000"/>
              </a:spcBef>
            </a:pPr>
            <a:r>
              <a:rPr lang="en-US" dirty="0" smtClean="0">
                <a:latin typeface="Arial" charset="0"/>
              </a:rPr>
              <a:t>Such parallel execution is called </a:t>
            </a:r>
            <a:r>
              <a:rPr lang="en-US" i="1" dirty="0" smtClean="0">
                <a:latin typeface="Arial" charset="0"/>
              </a:rPr>
              <a:t>instruction-level pipelining</a:t>
            </a:r>
            <a:r>
              <a:rPr lang="en-US" dirty="0" smtClean="0">
                <a:latin typeface="Arial" charset="0"/>
              </a:rPr>
              <a:t>.</a:t>
            </a:r>
          </a:p>
          <a:p>
            <a:pPr marL="334963" indent="-334963">
              <a:spcBef>
                <a:spcPct val="40000"/>
              </a:spcBef>
            </a:pPr>
            <a:r>
              <a:rPr lang="en-US" dirty="0" smtClean="0">
                <a:latin typeface="Arial" charset="0"/>
              </a:rPr>
              <a:t>This term is sometimes abbreviated </a:t>
            </a:r>
            <a:r>
              <a:rPr lang="en-US" i="1" dirty="0" err="1" smtClean="0">
                <a:latin typeface="Arial" charset="0"/>
              </a:rPr>
              <a:t>ILP</a:t>
            </a:r>
            <a:r>
              <a:rPr lang="en-US" dirty="0" smtClean="0">
                <a:latin typeface="Arial" charset="0"/>
              </a:rPr>
              <a:t> in the literature.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90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x86 processors support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 the register addressing mode ,</a:t>
            </a:r>
          </a:p>
          <a:p>
            <a:r>
              <a:rPr lang="en-US" dirty="0" smtClean="0"/>
              <a:t> the immediate addressing mode,</a:t>
            </a:r>
          </a:p>
          <a:p>
            <a:r>
              <a:rPr lang="en-US" dirty="0" smtClean="0"/>
              <a:t> the direct addressing mode,</a:t>
            </a:r>
          </a:p>
          <a:p>
            <a:r>
              <a:rPr lang="en-US" dirty="0" smtClean="0"/>
              <a:t> the indirect addressing mode,  </a:t>
            </a:r>
          </a:p>
          <a:p>
            <a:r>
              <a:rPr lang="en-US" dirty="0" smtClean="0"/>
              <a:t> the base plus index addressing mode,</a:t>
            </a:r>
          </a:p>
          <a:p>
            <a:r>
              <a:rPr lang="en-US" dirty="0" smtClean="0"/>
              <a:t> the register relative addressing mode, &amp;</a:t>
            </a:r>
          </a:p>
          <a:p>
            <a:r>
              <a:rPr lang="en-US" dirty="0" smtClean="0"/>
              <a:t> the base relative plus index addressing mode.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Register 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3"/>
            <a:r>
              <a:rPr lang="en-US" sz="5100" dirty="0" err="1" smtClean="0"/>
              <a:t>mov</a:t>
            </a:r>
            <a:r>
              <a:rPr lang="en-US" sz="5100" dirty="0" smtClean="0"/>
              <a:t> ax, ax</a:t>
            </a:r>
          </a:p>
          <a:p>
            <a:pPr lvl="3"/>
            <a:r>
              <a:rPr lang="en-US" sz="5100" dirty="0" err="1" smtClean="0"/>
              <a:t>mov</a:t>
            </a:r>
            <a:r>
              <a:rPr lang="en-US" sz="5100" dirty="0" smtClean="0"/>
              <a:t> ax, </a:t>
            </a:r>
            <a:r>
              <a:rPr lang="en-US" sz="5100" dirty="0" err="1" smtClean="0"/>
              <a:t>bx</a:t>
            </a:r>
            <a:endParaRPr lang="en-US" sz="5100" dirty="0" smtClean="0"/>
          </a:p>
          <a:p>
            <a:pPr lvl="3"/>
            <a:r>
              <a:rPr lang="en-US" sz="5100" dirty="0" err="1" smtClean="0"/>
              <a:t>mov</a:t>
            </a:r>
            <a:r>
              <a:rPr lang="en-US" sz="5100" dirty="0" smtClean="0"/>
              <a:t> ax, </a:t>
            </a:r>
            <a:r>
              <a:rPr lang="en-US" sz="5100" dirty="0" err="1" smtClean="0"/>
              <a:t>cx</a:t>
            </a:r>
            <a:endParaRPr lang="en-US" sz="5100" dirty="0" smtClean="0"/>
          </a:p>
          <a:p>
            <a:pPr lvl="3"/>
            <a:r>
              <a:rPr lang="en-US" sz="5100" dirty="0" err="1" smtClean="0"/>
              <a:t>mov</a:t>
            </a:r>
            <a:r>
              <a:rPr lang="en-US" sz="5100" dirty="0" smtClean="0"/>
              <a:t> ax, </a:t>
            </a:r>
            <a:r>
              <a:rPr lang="en-US" sz="5100" dirty="0" err="1" smtClean="0"/>
              <a:t>dx</a:t>
            </a:r>
            <a:endParaRPr lang="en-US" sz="5100" dirty="0" smtClean="0"/>
          </a:p>
          <a:p>
            <a:endParaRPr lang="en-US" dirty="0" smtClean="0"/>
          </a:p>
          <a:p>
            <a:r>
              <a:rPr lang="en-US" sz="5100" dirty="0" smtClean="0"/>
              <a:t>The first instruction accomplishes absolutely nothing. It copies the value from the ax register back into the ax register. </a:t>
            </a:r>
          </a:p>
          <a:p>
            <a:r>
              <a:rPr lang="en-US" sz="5100" dirty="0" smtClean="0"/>
              <a:t>The remaining three instructions copy the value of </a:t>
            </a:r>
            <a:r>
              <a:rPr lang="en-US" sz="5100" dirty="0" err="1" smtClean="0"/>
              <a:t>bx</a:t>
            </a:r>
            <a:r>
              <a:rPr lang="en-US" sz="5100" dirty="0" smtClean="0"/>
              <a:t>, </a:t>
            </a:r>
            <a:r>
              <a:rPr lang="en-US" sz="5100" dirty="0" err="1" smtClean="0"/>
              <a:t>cx</a:t>
            </a:r>
            <a:r>
              <a:rPr lang="en-US" sz="5100" dirty="0" smtClean="0"/>
              <a:t> and </a:t>
            </a:r>
            <a:r>
              <a:rPr lang="en-US" sz="5100" dirty="0" err="1" smtClean="0"/>
              <a:t>dx</a:t>
            </a:r>
            <a:r>
              <a:rPr lang="en-US" sz="5100" dirty="0" smtClean="0"/>
              <a:t> into ax. </a:t>
            </a:r>
          </a:p>
          <a:p>
            <a:r>
              <a:rPr lang="en-US" sz="5100" dirty="0" smtClean="0"/>
              <a:t>Note that the original values of </a:t>
            </a:r>
            <a:r>
              <a:rPr lang="en-US" sz="5100" dirty="0" err="1" smtClean="0"/>
              <a:t>bx</a:t>
            </a:r>
            <a:r>
              <a:rPr lang="en-US" sz="5100" dirty="0" smtClean="0"/>
              <a:t>, </a:t>
            </a:r>
            <a:r>
              <a:rPr lang="en-US" sz="5100" dirty="0" err="1" smtClean="0"/>
              <a:t>cx</a:t>
            </a:r>
            <a:r>
              <a:rPr lang="en-US" sz="5100" dirty="0" smtClean="0"/>
              <a:t>, and </a:t>
            </a:r>
            <a:r>
              <a:rPr lang="en-US" sz="5100" dirty="0" err="1" smtClean="0"/>
              <a:t>dx</a:t>
            </a:r>
            <a:r>
              <a:rPr lang="en-US" sz="5100" dirty="0" smtClean="0"/>
              <a:t> remain the same. </a:t>
            </a:r>
          </a:p>
          <a:p>
            <a:r>
              <a:rPr lang="en-US" sz="5100" dirty="0" smtClean="0"/>
              <a:t>The first operand (the destination) is not limited to ax; you can move values to any of these registers.</a:t>
            </a:r>
            <a:endParaRPr lang="en-US" sz="5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By specifying the name of the register as an operand to the instruction, you may access the contents of that register. 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	</a:t>
            </a:r>
            <a:r>
              <a:rPr lang="en-US" sz="3600" dirty="0" err="1" smtClean="0"/>
              <a:t>mov</a:t>
            </a:r>
            <a:r>
              <a:rPr lang="en-US" sz="3600" dirty="0" smtClean="0"/>
              <a:t>     AX, BL        </a:t>
            </a:r>
            <a:r>
              <a:rPr lang="en-US" sz="3600" dirty="0" smtClean="0">
                <a:sym typeface="Wingdings" pitchFamily="2" charset="2"/>
              </a:rPr>
              <a:t> ok?</a:t>
            </a:r>
          </a:p>
          <a:p>
            <a:pPr lvl="2">
              <a:buNone/>
            </a:pPr>
            <a:endParaRPr lang="en-US" sz="3600" dirty="0" smtClean="0"/>
          </a:p>
          <a:p>
            <a:r>
              <a:rPr lang="en-US" dirty="0" smtClean="0"/>
              <a:t>The eight and 16 bit registers are certainly valid operands for this instruction. The only restriction is that both operands must be the same size.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dirty="0" err="1" smtClean="0"/>
              <a:t>mov</a:t>
            </a:r>
            <a:r>
              <a:rPr lang="en-US" dirty="0" smtClean="0"/>
              <a:t>     ax, </a:t>
            </a:r>
            <a:r>
              <a:rPr lang="en-US" dirty="0" err="1" smtClean="0"/>
              <a:t>bx</a:t>
            </a:r>
            <a:r>
              <a:rPr lang="en-US" dirty="0" smtClean="0"/>
              <a:t>  ;Copies the value from BX into AX</a:t>
            </a:r>
          </a:p>
          <a:p>
            <a:pPr>
              <a:buNone/>
            </a:pPr>
            <a:r>
              <a:rPr lang="en-US" dirty="0" err="1" smtClean="0"/>
              <a:t>mov</a:t>
            </a:r>
            <a:r>
              <a:rPr lang="en-US" dirty="0" smtClean="0"/>
              <a:t>     dl, al  ;Copies the value from AL into DL</a:t>
            </a:r>
          </a:p>
          <a:p>
            <a:pPr>
              <a:buNone/>
            </a:pPr>
            <a:r>
              <a:rPr lang="en-US" dirty="0" err="1" smtClean="0"/>
              <a:t>mov</a:t>
            </a:r>
            <a:r>
              <a:rPr lang="en-US" dirty="0" smtClean="0"/>
              <a:t>     </a:t>
            </a:r>
            <a:r>
              <a:rPr lang="en-US" dirty="0" err="1" smtClean="0"/>
              <a:t>si</a:t>
            </a:r>
            <a:r>
              <a:rPr lang="en-US" dirty="0" smtClean="0"/>
              <a:t>, </a:t>
            </a:r>
            <a:r>
              <a:rPr lang="en-US" dirty="0" err="1" smtClean="0"/>
              <a:t>dx</a:t>
            </a:r>
            <a:r>
              <a:rPr lang="en-US" dirty="0" smtClean="0"/>
              <a:t>  ;Copies the value from DX into SI</a:t>
            </a:r>
          </a:p>
          <a:p>
            <a:pPr>
              <a:buNone/>
            </a:pPr>
            <a:r>
              <a:rPr lang="en-US" dirty="0" err="1" smtClean="0"/>
              <a:t>mov</a:t>
            </a:r>
            <a:r>
              <a:rPr lang="en-US" dirty="0" smtClean="0"/>
              <a:t>     sp, </a:t>
            </a:r>
            <a:r>
              <a:rPr lang="en-US" dirty="0" err="1" smtClean="0"/>
              <a:t>bp</a:t>
            </a:r>
            <a:r>
              <a:rPr lang="en-US" dirty="0" smtClean="0"/>
              <a:t>  ;Copies the value from BP into SP</a:t>
            </a:r>
          </a:p>
          <a:p>
            <a:pPr>
              <a:buNone/>
            </a:pPr>
            <a:r>
              <a:rPr lang="en-US" dirty="0" err="1" smtClean="0"/>
              <a:t>mov</a:t>
            </a:r>
            <a:r>
              <a:rPr lang="en-US" dirty="0" smtClean="0"/>
              <a:t>     dh, </a:t>
            </a:r>
            <a:r>
              <a:rPr lang="en-US" dirty="0" err="1" smtClean="0"/>
              <a:t>cl</a:t>
            </a:r>
            <a:r>
              <a:rPr lang="en-US" dirty="0" smtClean="0"/>
              <a:t>  ;Copies the value from CL into DH</a:t>
            </a:r>
          </a:p>
          <a:p>
            <a:pPr>
              <a:buNone/>
            </a:pPr>
            <a:r>
              <a:rPr lang="en-US" dirty="0" err="1" smtClean="0"/>
              <a:t>mov</a:t>
            </a:r>
            <a:r>
              <a:rPr lang="en-US" dirty="0" smtClean="0"/>
              <a:t>     ax, ax  ;Yes, this is legal!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Immediate AM – 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4"/>
            <a:r>
              <a:rPr lang="en-US" sz="3400" dirty="0" err="1" smtClean="0"/>
              <a:t>mov</a:t>
            </a:r>
            <a:r>
              <a:rPr lang="en-US" sz="3400" dirty="0" smtClean="0"/>
              <a:t> 	ax, 25</a:t>
            </a:r>
          </a:p>
          <a:p>
            <a:pPr lvl="4">
              <a:buNone/>
            </a:pPr>
            <a:endParaRPr lang="en-US" sz="3400" dirty="0" smtClean="0"/>
          </a:p>
          <a:p>
            <a:pPr lvl="4"/>
            <a:r>
              <a:rPr lang="en-US" sz="3400" dirty="0" err="1" smtClean="0"/>
              <a:t>mov</a:t>
            </a:r>
            <a:r>
              <a:rPr lang="en-US" sz="3400" dirty="0" smtClean="0"/>
              <a:t> 	</a:t>
            </a:r>
            <a:r>
              <a:rPr lang="en-US" sz="3400" dirty="0" err="1" smtClean="0"/>
              <a:t>bx</a:t>
            </a:r>
            <a:r>
              <a:rPr lang="en-US" sz="3400" dirty="0" smtClean="0"/>
              <a:t>, 195</a:t>
            </a:r>
          </a:p>
          <a:p>
            <a:pPr lvl="4">
              <a:buNone/>
            </a:pPr>
            <a:endParaRPr lang="en-US" sz="3400" dirty="0" smtClean="0"/>
          </a:p>
          <a:p>
            <a:pPr lvl="4"/>
            <a:r>
              <a:rPr lang="en-US" sz="3400" dirty="0" err="1" smtClean="0"/>
              <a:t>mov</a:t>
            </a:r>
            <a:r>
              <a:rPr lang="en-US" sz="3400" dirty="0" smtClean="0"/>
              <a:t> 	</a:t>
            </a:r>
            <a:r>
              <a:rPr lang="en-US" sz="3400" dirty="0" err="1" smtClean="0"/>
              <a:t>cx</a:t>
            </a:r>
            <a:r>
              <a:rPr lang="en-US" sz="3400" dirty="0" smtClean="0"/>
              <a:t>, 2056</a:t>
            </a:r>
          </a:p>
          <a:p>
            <a:pPr lvl="4">
              <a:buNone/>
            </a:pPr>
            <a:endParaRPr lang="en-US" sz="3400" dirty="0" smtClean="0"/>
          </a:p>
          <a:p>
            <a:pPr lvl="4"/>
            <a:r>
              <a:rPr lang="en-US" sz="3400" dirty="0" err="1" smtClean="0"/>
              <a:t>mov</a:t>
            </a:r>
            <a:r>
              <a:rPr lang="en-US" sz="3400" dirty="0" smtClean="0"/>
              <a:t> 	</a:t>
            </a:r>
            <a:r>
              <a:rPr lang="en-US" sz="3400" dirty="0" err="1" smtClean="0"/>
              <a:t>dx</a:t>
            </a:r>
            <a:r>
              <a:rPr lang="en-US" sz="3400" dirty="0" smtClean="0"/>
              <a:t>, 1000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300" dirty="0" smtClean="0"/>
              <a:t>These instructions are all pretty straightforward.</a:t>
            </a:r>
          </a:p>
          <a:p>
            <a:pPr>
              <a:buNone/>
            </a:pPr>
            <a:r>
              <a:rPr lang="en-US" sz="3300" dirty="0" smtClean="0">
                <a:sym typeface="Wingdings" pitchFamily="2" charset="2"/>
              </a:rPr>
              <a:t> T</a:t>
            </a:r>
            <a:r>
              <a:rPr lang="en-US" sz="3300" dirty="0" smtClean="0"/>
              <a:t>hey load their respective registers with the specified hexadecimal constant.</a:t>
            </a:r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There are three addressing modes which deal with </a:t>
            </a:r>
            <a:r>
              <a:rPr lang="en-US" dirty="0" smtClean="0">
                <a:solidFill>
                  <a:srgbClr val="FF0000"/>
                </a:solidFill>
              </a:rPr>
              <a:t>accessing data in memory</a:t>
            </a:r>
            <a:r>
              <a:rPr lang="en-US" dirty="0" smtClean="0"/>
              <a:t>. These addressing modes take the following forms:</a:t>
            </a:r>
          </a:p>
          <a:p>
            <a:endParaRPr lang="en-US" dirty="0" smtClean="0"/>
          </a:p>
          <a:p>
            <a:r>
              <a:rPr lang="en-US" dirty="0" err="1" smtClean="0"/>
              <a:t>mov</a:t>
            </a:r>
            <a:r>
              <a:rPr lang="en-US" dirty="0" smtClean="0"/>
              <a:t> ax, [1000]</a:t>
            </a:r>
          </a:p>
          <a:p>
            <a:endParaRPr lang="en-US" dirty="0" smtClean="0"/>
          </a:p>
          <a:p>
            <a:r>
              <a:rPr lang="en-US" dirty="0" err="1" smtClean="0"/>
              <a:t>mov</a:t>
            </a:r>
            <a:r>
              <a:rPr lang="en-US" dirty="0" smtClean="0"/>
              <a:t> ax, [</a:t>
            </a:r>
            <a:r>
              <a:rPr lang="en-US" dirty="0" err="1" smtClean="0"/>
              <a:t>bx</a:t>
            </a:r>
            <a:r>
              <a:rPr lang="en-US" dirty="0" smtClean="0"/>
              <a:t>]</a:t>
            </a:r>
          </a:p>
          <a:p>
            <a:endParaRPr lang="en-US" dirty="0" smtClean="0"/>
          </a:p>
          <a:p>
            <a:r>
              <a:rPr lang="en-US" dirty="0" err="1" smtClean="0"/>
              <a:t>mov</a:t>
            </a:r>
            <a:r>
              <a:rPr lang="en-US" dirty="0" smtClean="0"/>
              <a:t> ax, [1000+bx]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984</Words>
  <Application>Microsoft Office PowerPoint</Application>
  <PresentationFormat>On-screen Show (4:3)</PresentationFormat>
  <Paragraphs>193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Wingdings</vt:lpstr>
      <vt:lpstr>Office Theme</vt:lpstr>
      <vt:lpstr>Assembly Lang. – Intel 8086   Addressing modes – 1</vt:lpstr>
      <vt:lpstr>PowerPoint Presentation</vt:lpstr>
      <vt:lpstr>PowerPoint Presentation</vt:lpstr>
      <vt:lpstr>x86 processors support </vt:lpstr>
      <vt:lpstr>1. Register AM</vt:lpstr>
      <vt:lpstr>PowerPoint Presentation</vt:lpstr>
      <vt:lpstr>PowerPoint Presentation</vt:lpstr>
      <vt:lpstr>2. Immediate AM – constant</vt:lpstr>
      <vt:lpstr>PowerPoint Presentation</vt:lpstr>
      <vt:lpstr>Direct [memory] AM – operand is variable</vt:lpstr>
      <vt:lpstr>Indirect [mem] AM</vt:lpstr>
      <vt:lpstr>PowerPoint Presentation</vt:lpstr>
      <vt:lpstr>Base + index AM</vt:lpstr>
      <vt:lpstr>8086 AM</vt:lpstr>
      <vt:lpstr>PowerPoint Presentation</vt:lpstr>
      <vt:lpstr>Marut – 10.2.2 Based &amp; Indexed AM</vt:lpstr>
      <vt:lpstr>Syntax of an operand~</vt:lpstr>
      <vt:lpstr>Based/Indexed</vt:lpstr>
      <vt:lpstr>Other forms of previous example…</vt:lpstr>
      <vt:lpstr>Indexed – SI source index or DI  dest index</vt:lpstr>
      <vt:lpstr>Other forms</vt:lpstr>
      <vt:lpstr>Q. Write some code to sum in AX the elements of an array.</vt:lpstr>
      <vt:lpstr>PowerPoint Presentation</vt:lpstr>
      <vt:lpstr>The same - using based AM</vt:lpstr>
      <vt:lpstr>LEA – Load effective address</vt:lpstr>
      <vt:lpstr>LOOP</vt:lpstr>
      <vt:lpstr>8086 Memory Addressing Modes</vt:lpstr>
      <vt:lpstr>I. Displacement Only Addressing Mode</vt:lpstr>
      <vt:lpstr>PowerPoint Presentation</vt:lpstr>
      <vt:lpstr>Pipelining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Addressing modes</dc:title>
  <dc:creator>LOVEALL</dc:creator>
  <cp:lastModifiedBy>Rumaisa Fatima</cp:lastModifiedBy>
  <cp:revision>42</cp:revision>
  <dcterms:created xsi:type="dcterms:W3CDTF">2012-11-26T03:21:43Z</dcterms:created>
  <dcterms:modified xsi:type="dcterms:W3CDTF">2016-04-22T15:05:07Z</dcterms:modified>
</cp:coreProperties>
</file>