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68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1" r:id="rId22"/>
    <p:sldId id="279" r:id="rId23"/>
    <p:sldId id="280" r:id="rId24"/>
    <p:sldId id="269" r:id="rId25"/>
    <p:sldId id="27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DCB9-5C3D-476F-BB9D-B5E579F74FDA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D7BD-5151-478A-98BE-BF0F32353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DCB9-5C3D-476F-BB9D-B5E579F74FDA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D7BD-5151-478A-98BE-BF0F32353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DCB9-5C3D-476F-BB9D-B5E579F74FDA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D7BD-5151-478A-98BE-BF0F32353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DCB9-5C3D-476F-BB9D-B5E579F74FDA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D7BD-5151-478A-98BE-BF0F32353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DCB9-5C3D-476F-BB9D-B5E579F74FDA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D7BD-5151-478A-98BE-BF0F32353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DCB9-5C3D-476F-BB9D-B5E579F74FDA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D7BD-5151-478A-98BE-BF0F32353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DCB9-5C3D-476F-BB9D-B5E579F74FDA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D7BD-5151-478A-98BE-BF0F32353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DCB9-5C3D-476F-BB9D-B5E579F74FDA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D7BD-5151-478A-98BE-BF0F32353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DCB9-5C3D-476F-BB9D-B5E579F74FDA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D7BD-5151-478A-98BE-BF0F32353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DCB9-5C3D-476F-BB9D-B5E579F74FDA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D7BD-5151-478A-98BE-BF0F32353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DCB9-5C3D-476F-BB9D-B5E579F74FDA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D7BD-5151-478A-98BE-BF0F32353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2DCB9-5C3D-476F-BB9D-B5E579F74FDA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FD7BD-5151-478A-98BE-BF0F32353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Ch. </a:t>
            </a:r>
            <a:r>
              <a:rPr lang="en-US" dirty="0" smtClean="0"/>
              <a:t>5 – Intel 8086 – </a:t>
            </a:r>
            <a:r>
              <a:rPr lang="en-US" smtClean="0"/>
              <a:t>study details</a:t>
            </a:r>
            <a:br>
              <a:rPr lang="en-US" smtClean="0"/>
            </a:br>
            <a:r>
              <a:rPr lang="en-US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i="1" dirty="0" smtClean="0"/>
              <a:t>from Yu &amp; </a:t>
            </a:r>
            <a:r>
              <a:rPr lang="en-US" sz="3200" i="1" dirty="0" err="1" smtClean="0"/>
              <a:t>Marut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flag - SF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SF = 1</a:t>
            </a: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If the </a:t>
            </a:r>
            <a:r>
              <a:rPr lang="en-US" dirty="0" err="1" smtClean="0">
                <a:sym typeface="Wingdings" pitchFamily="2" charset="2"/>
              </a:rPr>
              <a:t>MSB</a:t>
            </a:r>
            <a:r>
              <a:rPr lang="en-US" dirty="0" smtClean="0">
                <a:sym typeface="Wingdings" pitchFamily="2" charset="2"/>
              </a:rPr>
              <a:t> of a result is 1 </a:t>
            </a: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It means the result is negative if you are giving a signed interpretation</a:t>
            </a:r>
          </a:p>
          <a:p>
            <a:pPr>
              <a:buFont typeface="Wingdings"/>
              <a:buChar char="à"/>
            </a:pPr>
            <a:endParaRPr lang="en-US" dirty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SF = 0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 If the </a:t>
            </a:r>
            <a:r>
              <a:rPr lang="en-US" dirty="0" err="1" smtClean="0">
                <a:sym typeface="Wingdings" pitchFamily="2" charset="2"/>
              </a:rPr>
              <a:t>MSB</a:t>
            </a:r>
            <a:r>
              <a:rPr lang="en-US" dirty="0" smtClean="0">
                <a:sym typeface="Wingdings" pitchFamily="2" charset="2"/>
              </a:rPr>
              <a:t> is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Overflow flag - 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OF = 1</a:t>
            </a: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If signed overflow occurred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16 bits: </a:t>
            </a:r>
            <a:r>
              <a:rPr lang="en-US" smtClean="0">
                <a:sym typeface="Wingdings" pitchFamily="2" charset="2"/>
              </a:rPr>
              <a:t>		singed</a:t>
            </a:r>
            <a:r>
              <a:rPr lang="en-US" dirty="0" smtClean="0">
                <a:sym typeface="Wingdings" pitchFamily="2" charset="2"/>
              </a:rPr>
              <a:t>: range</a:t>
            </a:r>
            <a:r>
              <a:rPr lang="en-US" smtClean="0">
                <a:sym typeface="Wingdings" pitchFamily="2" charset="2"/>
              </a:rPr>
              <a:t>: -32768 ~ </a:t>
            </a:r>
            <a:r>
              <a:rPr lang="en-US" dirty="0" smtClean="0">
                <a:sym typeface="Wingdings" pitchFamily="2" charset="2"/>
              </a:rPr>
              <a:t>32767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</a:t>
            </a:r>
            <a:r>
              <a:rPr lang="en-US" smtClean="0">
                <a:sym typeface="Wingdings" pitchFamily="2" charset="2"/>
              </a:rPr>
              <a:t>		</a:t>
            </a:r>
            <a:r>
              <a:rPr lang="en-US" b="1" smtClean="0">
                <a:sym typeface="Wingdings" pitchFamily="2" charset="2"/>
              </a:rPr>
              <a:t>un</a:t>
            </a:r>
            <a:r>
              <a:rPr lang="en-US" smtClean="0">
                <a:sym typeface="Wingdings" pitchFamily="2" charset="2"/>
              </a:rPr>
              <a:t>singed: 0 ~ 65535 </a:t>
            </a:r>
          </a:p>
          <a:p>
            <a:pPr>
              <a:buNone/>
            </a:pPr>
            <a:r>
              <a:rPr lang="en-US" smtClean="0">
                <a:sym typeface="Wingdings" pitchFamily="2" charset="2"/>
              </a:rPr>
              <a:t>8 bits:		signed: -128 ~ 127</a:t>
            </a:r>
          </a:p>
          <a:p>
            <a:pPr>
              <a:buNone/>
            </a:pPr>
            <a:r>
              <a:rPr lang="en-US" smtClean="0">
                <a:sym typeface="Wingdings" pitchFamily="2" charset="2"/>
              </a:rPr>
              <a:t>				</a:t>
            </a:r>
            <a:r>
              <a:rPr lang="en-US" b="1" smtClean="0">
                <a:sym typeface="Wingdings" pitchFamily="2" charset="2"/>
              </a:rPr>
              <a:t>un</a:t>
            </a:r>
            <a:r>
              <a:rPr lang="en-US" smtClean="0">
                <a:sym typeface="Wingdings" pitchFamily="2" charset="2"/>
              </a:rPr>
              <a:t>signed: 0 ~ 255 </a:t>
            </a:r>
            <a:endParaRPr lang="en-US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Un</a:t>
            </a:r>
            <a:r>
              <a:rPr lang="en-US" dirty="0" smtClean="0"/>
              <a:t>signed overflow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94488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ym typeface="Wingdings" pitchFamily="2" charset="2"/>
              </a:rPr>
              <a:t>What is overflow?</a:t>
            </a:r>
          </a:p>
          <a:p>
            <a:pPr>
              <a:buNone/>
            </a:pPr>
            <a:r>
              <a:rPr lang="en-US" sz="2200" i="1" dirty="0" smtClean="0">
                <a:solidFill>
                  <a:srgbClr val="FF0000"/>
                </a:solidFill>
                <a:sym typeface="Wingdings" pitchFamily="2" charset="2"/>
              </a:rPr>
              <a:t>		</a:t>
            </a:r>
            <a:r>
              <a:rPr lang="en-US" sz="2200" i="1" dirty="0" err="1" smtClean="0">
                <a:solidFill>
                  <a:srgbClr val="FF0000"/>
                </a:solidFill>
                <a:sym typeface="Wingdings" pitchFamily="2" charset="2"/>
              </a:rPr>
              <a:t>exa</a:t>
            </a:r>
            <a:r>
              <a:rPr lang="en-US" sz="2200" i="1" dirty="0" smtClean="0">
                <a:solidFill>
                  <a:srgbClr val="FF0000"/>
                </a:solidFill>
                <a:sym typeface="Wingdings" pitchFamily="2" charset="2"/>
              </a:rPr>
              <a:t> of unsigned overflow</a:t>
            </a:r>
            <a:r>
              <a:rPr lang="en-US" sz="2200" i="1" dirty="0" smtClean="0">
                <a:sym typeface="Wingdings" pitchFamily="2" charset="2"/>
              </a:rPr>
              <a:t> but not singed overflow</a:t>
            </a:r>
            <a:endParaRPr lang="en-US" i="1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e.g.,</a:t>
            </a: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AX = </a:t>
            </a:r>
            <a:r>
              <a:rPr lang="en-US" dirty="0" err="1" smtClean="0">
                <a:sym typeface="Wingdings" pitchFamily="2" charset="2"/>
              </a:rPr>
              <a:t>FFFFh</a:t>
            </a:r>
            <a:r>
              <a:rPr lang="en-US" dirty="0" smtClean="0">
                <a:sym typeface="Wingdings" pitchFamily="2" charset="2"/>
              </a:rPr>
              <a:t>			 16 bits	 </a:t>
            </a: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BX = 0001h			 16 bits	</a:t>
            </a:r>
          </a:p>
          <a:p>
            <a:pPr lvl="1">
              <a:buFont typeface="Wingdings"/>
              <a:buChar char="à"/>
            </a:pPr>
            <a:r>
              <a:rPr lang="en-US" sz="3900" b="1" dirty="0" smtClean="0">
                <a:solidFill>
                  <a:srgbClr val="0070C0"/>
                </a:solidFill>
                <a:sym typeface="Wingdings" pitchFamily="2" charset="2"/>
              </a:rPr>
              <a:t>ADD		AX, BX</a:t>
            </a:r>
          </a:p>
          <a:p>
            <a:pPr>
              <a:buNone/>
            </a:pPr>
            <a:r>
              <a:rPr lang="en-US" sz="2800" b="1" dirty="0" smtClean="0">
                <a:sym typeface="Wingdings" pitchFamily="2" charset="2"/>
              </a:rPr>
              <a:t>Result: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en-US" sz="2800" dirty="0" smtClean="0">
                <a:sym typeface="Wingdings" pitchFamily="2" charset="2"/>
              </a:rPr>
              <a:t>  0000  0000  0000  0000   17 bits, not 16 bits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So, </a:t>
            </a:r>
            <a:r>
              <a:rPr lang="en-US" sz="2800" b="1" dirty="0" smtClean="0">
                <a:sym typeface="Wingdings" pitchFamily="2" charset="2"/>
              </a:rPr>
              <a:t>AX = </a:t>
            </a:r>
            <a:r>
              <a:rPr lang="en-US" sz="2800" dirty="0" smtClean="0">
                <a:sym typeface="Wingdings" pitchFamily="2" charset="2"/>
              </a:rPr>
              <a:t>0000  0000  0000  0000 = 0000h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So,  </a:t>
            </a:r>
            <a:r>
              <a:rPr lang="en-US" sz="2800" u="sng" dirty="0" smtClean="0">
                <a:sym typeface="Wingdings" pitchFamily="2" charset="2"/>
              </a:rPr>
              <a:t>un</a:t>
            </a:r>
            <a:r>
              <a:rPr lang="en-US" sz="2800" dirty="0" smtClean="0">
                <a:sym typeface="Wingdings" pitchFamily="2" charset="2"/>
              </a:rPr>
              <a:t>signed overflow occurred.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</a:t>
            </a:r>
            <a:r>
              <a:rPr lang="en-US" i="1" dirty="0" smtClean="0"/>
              <a:t>unsigned</a:t>
            </a:r>
            <a:r>
              <a:rPr lang="en-US" dirty="0" smtClean="0"/>
              <a:t> interpretation – then Answer </a:t>
            </a:r>
            <a:r>
              <a:rPr lang="en-US" dirty="0" smtClean="0">
                <a:sym typeface="Wingdings" pitchFamily="2" charset="2"/>
              </a:rPr>
              <a:t> 10000h = 65536  	 but 17 bits</a:t>
            </a:r>
          </a:p>
          <a:p>
            <a:r>
              <a:rPr lang="en-US" dirty="0" smtClean="0">
                <a:sym typeface="Wingdings" pitchFamily="2" charset="2"/>
              </a:rPr>
              <a:t>In 16 bits  AX = 0000h is the result! – </a:t>
            </a:r>
            <a:r>
              <a:rPr lang="en-US" b="1" dirty="0" smtClean="0">
                <a:sym typeface="Wingdings" pitchFamily="2" charset="2"/>
              </a:rPr>
              <a:t>WRONG</a:t>
            </a:r>
            <a:r>
              <a:rPr lang="en-US" dirty="0" smtClean="0">
                <a:sym typeface="Wingdings" pitchFamily="2" charset="2"/>
              </a:rPr>
              <a:t>! An unsigned overflow occurred.</a:t>
            </a:r>
          </a:p>
          <a:p>
            <a:r>
              <a:rPr lang="en-US" dirty="0" smtClean="0">
                <a:sym typeface="Wingdings" pitchFamily="2" charset="2"/>
              </a:rPr>
              <a:t>BUT the answer is </a:t>
            </a:r>
            <a:r>
              <a:rPr lang="en-US" b="1" dirty="0" smtClean="0">
                <a:sym typeface="Wingdings" pitchFamily="2" charset="2"/>
              </a:rPr>
              <a:t>CORRECT</a:t>
            </a:r>
            <a:r>
              <a:rPr lang="en-US" dirty="0" smtClean="0">
                <a:sym typeface="Wingdings" pitchFamily="2" charset="2"/>
              </a:rPr>
              <a:t> for a </a:t>
            </a:r>
            <a:r>
              <a:rPr lang="en-US" i="1" dirty="0" smtClean="0">
                <a:sym typeface="Wingdings" pitchFamily="2" charset="2"/>
              </a:rPr>
              <a:t>signed </a:t>
            </a:r>
            <a:r>
              <a:rPr lang="en-US" dirty="0" smtClean="0">
                <a:sym typeface="Wingdings" pitchFamily="2" charset="2"/>
              </a:rPr>
              <a:t>number –</a:t>
            </a:r>
          </a:p>
          <a:p>
            <a:pPr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FFFFh</a:t>
            </a:r>
            <a:r>
              <a:rPr lang="en-US" dirty="0" smtClean="0">
                <a:sym typeface="Wingdings" pitchFamily="2" charset="2"/>
              </a:rPr>
              <a:t> 	=	-1</a:t>
            </a:r>
          </a:p>
          <a:p>
            <a:pPr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	0001h 	=	1</a:t>
            </a:r>
          </a:p>
          <a:p>
            <a:pPr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FFFFh</a:t>
            </a:r>
            <a:r>
              <a:rPr lang="en-US" dirty="0" smtClean="0">
                <a:sym typeface="Wingdings" pitchFamily="2" charset="2"/>
              </a:rPr>
              <a:t> + 0001h  = -1 + 1 = 0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 so, </a:t>
            </a:r>
            <a:r>
              <a:rPr lang="en-US" i="1" dirty="0" smtClean="0">
                <a:sym typeface="Wingdings" pitchFamily="2" charset="2"/>
              </a:rPr>
              <a:t>singed </a:t>
            </a:r>
            <a:r>
              <a:rPr lang="en-US" dirty="0" smtClean="0">
                <a:sym typeface="Wingdings" pitchFamily="2" charset="2"/>
              </a:rPr>
              <a:t>overflow did not occur.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Signed OF, </a:t>
            </a:r>
            <a:r>
              <a:rPr lang="en-US" u="sng" dirty="0" smtClean="0"/>
              <a:t>not un</a:t>
            </a:r>
            <a:r>
              <a:rPr lang="en-US" dirty="0" smtClean="0"/>
              <a:t>signed 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AX = 7FFFh</a:t>
            </a:r>
          </a:p>
          <a:p>
            <a:r>
              <a:rPr lang="en-US" dirty="0" smtClean="0"/>
              <a:t>BX = 7FFFh</a:t>
            </a:r>
          </a:p>
          <a:p>
            <a:pPr>
              <a:buNone/>
            </a:pPr>
            <a:r>
              <a:rPr lang="en-US" dirty="0" smtClean="0"/>
              <a:t>			ADD		AX,BX</a:t>
            </a:r>
          </a:p>
          <a:p>
            <a:pPr>
              <a:buNone/>
            </a:pPr>
            <a:r>
              <a:rPr lang="en-US" dirty="0" smtClean="0"/>
              <a:t>So, AX = 1111 1111 1111 1110 = </a:t>
            </a:r>
            <a:r>
              <a:rPr lang="en-US" dirty="0" err="1" smtClean="0"/>
              <a:t>FFFEh</a:t>
            </a:r>
            <a:r>
              <a:rPr lang="en-US" dirty="0" smtClean="0"/>
              <a:t> = 65534</a:t>
            </a: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This is out of range for signed nos. </a:t>
            </a: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So, singed OF occurs</a:t>
            </a: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But for </a:t>
            </a:r>
            <a:r>
              <a:rPr lang="en-US" u="sng" dirty="0" err="1" smtClean="0">
                <a:sym typeface="Wingdings" pitchFamily="2" charset="2"/>
              </a:rPr>
              <a:t>un</a:t>
            </a:r>
            <a:r>
              <a:rPr lang="en-US" dirty="0" err="1" smtClean="0">
                <a:sym typeface="Wingdings" pitchFamily="2" charset="2"/>
              </a:rPr>
              <a:t>singed</a:t>
            </a:r>
            <a:r>
              <a:rPr lang="en-US" dirty="0" smtClean="0">
                <a:sym typeface="Wingdings" pitchFamily="2" charset="2"/>
              </a:rPr>
              <a:t> no., it is ok.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Questions are then –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How does the CPU indicate overflow?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does it know that overflow occurred?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sz="3600" dirty="0" smtClean="0"/>
              <a:t>1. How does the CPU indicate overflow?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CPU sets OF = 1 for </a:t>
            </a:r>
            <a:r>
              <a:rPr lang="en-US" b="1" dirty="0" smtClean="0"/>
              <a:t>signed OF</a:t>
            </a:r>
          </a:p>
          <a:p>
            <a:r>
              <a:rPr lang="en-US" dirty="0" smtClean="0"/>
              <a:t>CPU sets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F = 1 for </a:t>
            </a:r>
            <a:r>
              <a:rPr lang="en-US" u="sng" dirty="0" smtClean="0"/>
              <a:t>un</a:t>
            </a:r>
            <a:r>
              <a:rPr lang="en-US" dirty="0" smtClean="0"/>
              <a:t>signed OF </a:t>
            </a:r>
          </a:p>
          <a:p>
            <a:endParaRPr lang="en-US" dirty="0" smtClean="0"/>
          </a:p>
          <a:p>
            <a:r>
              <a:rPr lang="en-US" dirty="0" smtClean="0"/>
              <a:t>It is the Programmer who interpret the results.</a:t>
            </a:r>
          </a:p>
          <a:p>
            <a:r>
              <a:rPr lang="en-US" dirty="0" smtClean="0"/>
              <a:t>If a </a:t>
            </a:r>
            <a:r>
              <a:rPr lang="en-US" b="1" dirty="0" smtClean="0"/>
              <a:t>signed</a:t>
            </a:r>
            <a:r>
              <a:rPr lang="en-US" dirty="0" smtClean="0"/>
              <a:t> interpretation is being given, then only OF is of interest &amp; CF can be ignored.</a:t>
            </a:r>
          </a:p>
          <a:p>
            <a:r>
              <a:rPr lang="en-US" dirty="0" smtClean="0"/>
              <a:t>If </a:t>
            </a:r>
            <a:r>
              <a:rPr lang="en-US" u="sng" dirty="0" smtClean="0"/>
              <a:t>un</a:t>
            </a:r>
            <a:r>
              <a:rPr lang="en-US" dirty="0" smtClean="0"/>
              <a:t>signed? </a:t>
            </a:r>
            <a:r>
              <a:rPr lang="en-US" dirty="0" smtClean="0">
                <a:sym typeface="Wingdings" pitchFamily="2" charset="2"/>
              </a:rPr>
              <a:t> CF is important, but not OF.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sz="3600" dirty="0" smtClean="0"/>
              <a:t>2. How CPU knows that overflow occurred?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instructions can cause overflow, e.g., ADD, SUB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u="sng" dirty="0" smtClean="0"/>
              <a:t>un</a:t>
            </a:r>
            <a:r>
              <a:rPr lang="en-US" dirty="0" smtClean="0"/>
              <a:t>signed overflow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ADD: </a:t>
            </a:r>
            <a:r>
              <a:rPr lang="en-US" u="sng" dirty="0" smtClean="0"/>
              <a:t>un</a:t>
            </a:r>
            <a:r>
              <a:rPr lang="en-US" dirty="0" smtClean="0"/>
              <a:t>signed overflow occurs when there is a </a:t>
            </a:r>
            <a:r>
              <a:rPr lang="en-US" u="sng" dirty="0" smtClean="0"/>
              <a:t>carry</a:t>
            </a:r>
            <a:r>
              <a:rPr lang="en-US" dirty="0" smtClean="0"/>
              <a:t> out of the MSB. [i.e., if result is larger than the capacity].</a:t>
            </a:r>
          </a:p>
          <a:p>
            <a:endParaRPr lang="en-US" dirty="0" smtClean="0"/>
          </a:p>
          <a:p>
            <a:r>
              <a:rPr lang="en-US" dirty="0" smtClean="0"/>
              <a:t>SUB: … when there is a </a:t>
            </a:r>
            <a:r>
              <a:rPr lang="en-US" u="sng" dirty="0" smtClean="0"/>
              <a:t>borrow</a:t>
            </a:r>
            <a:r>
              <a:rPr lang="en-US" dirty="0" smtClean="0"/>
              <a:t> into the MSB. [i.e., the correct answer is smaller than 0]</a:t>
            </a:r>
            <a:endParaRPr lang="en-US" u="sng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b="1" dirty="0" smtClean="0"/>
              <a:t>signed</a:t>
            </a:r>
            <a:r>
              <a:rPr lang="en-US" dirty="0" smtClean="0"/>
              <a:t> overflow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ADD: On addition of nos. with the same sign, signed overflow occurs when </a:t>
            </a:r>
            <a:r>
              <a:rPr lang="en-US" i="1" dirty="0" smtClean="0"/>
              <a:t>the sum has a different sign. </a:t>
            </a:r>
          </a:p>
          <a:p>
            <a:r>
              <a:rPr lang="en-US" dirty="0" smtClean="0"/>
              <a:t>E.g., 7fffh + 7fffh = 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dirty="0" err="1" smtClean="0"/>
              <a:t>ffeh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111……0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 It is a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egative result. 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3076" name="Picture 2" descr="C:\Users\LOVEALL\Desktop\microprocessor2012\register-8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4650" y="0"/>
            <a:ext cx="3795713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For </a:t>
            </a:r>
            <a:r>
              <a:rPr lang="en-US" sz="3600" b="1" dirty="0" smtClean="0"/>
              <a:t>signed</a:t>
            </a:r>
            <a:r>
              <a:rPr lang="en-US" sz="3600" dirty="0" smtClean="0"/>
              <a:t> overflow…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SUB: Subtraction of 2 nos. of different signs – means adding nos. of same sign. </a:t>
            </a:r>
          </a:p>
          <a:p>
            <a:r>
              <a:rPr lang="en-US" i="1" dirty="0" smtClean="0"/>
              <a:t>E.g., </a:t>
            </a:r>
            <a:r>
              <a:rPr lang="en-US" dirty="0" smtClean="0"/>
              <a:t>  A – (-B) = A + B.         -A – (+B) = -A + -B</a:t>
            </a:r>
            <a:endParaRPr lang="en-US" i="1" dirty="0" smtClean="0"/>
          </a:p>
          <a:p>
            <a:r>
              <a:rPr lang="en-US" dirty="0" smtClean="0"/>
              <a:t>Signed overflow occurs if the result has a different sign than expected. 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exa</a:t>
            </a:r>
            <a:r>
              <a:rPr lang="en-US" dirty="0" smtClean="0">
                <a:sym typeface="Wingdings" pitchFamily="2" charset="2"/>
              </a:rPr>
              <a:t>. 5.3. 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But, </a:t>
            </a:r>
            <a:r>
              <a:rPr lang="en-US" dirty="0" smtClean="0"/>
              <a:t>if ADD of nos. of different signs – overflow is impossible. </a:t>
            </a:r>
          </a:p>
          <a:p>
            <a:r>
              <a:rPr lang="en-US" dirty="0" smtClean="0"/>
              <a:t>A + (-B) = A – B  </a:t>
            </a:r>
            <a:r>
              <a:rPr lang="en-US" dirty="0" smtClean="0">
                <a:sym typeface="Wingdings" pitchFamily="2" charset="2"/>
              </a:rPr>
              <a:t> Result is smaller than A or B. No chance for overflow. </a:t>
            </a:r>
          </a:p>
          <a:p>
            <a:r>
              <a:rPr lang="en-US" dirty="0" smtClean="0"/>
              <a:t>Likewise, SUB of nos. of same signs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no overflow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Exa</a:t>
            </a:r>
            <a:r>
              <a:rPr lang="en-US" dirty="0" smtClean="0"/>
              <a:t>. 5.3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AX = </a:t>
            </a:r>
            <a:r>
              <a:rPr lang="en-US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000h [neg. no.]	BX=0001h</a:t>
            </a:r>
          </a:p>
          <a:p>
            <a:r>
              <a:rPr lang="en-US" dirty="0" smtClean="0"/>
              <a:t>SUB AX,BX</a:t>
            </a:r>
          </a:p>
          <a:p>
            <a:r>
              <a:rPr lang="en-US" dirty="0" smtClean="0"/>
              <a:t>8000h – 0001h = 7fffh = 0111111111111111</a:t>
            </a:r>
          </a:p>
          <a:p>
            <a:r>
              <a:rPr lang="en-US" dirty="0" smtClean="0"/>
              <a:t>CF = 0 </a:t>
            </a:r>
            <a:r>
              <a:rPr lang="en-US" dirty="0" smtClean="0">
                <a:sym typeface="Wingdings" pitchFamily="2" charset="2"/>
              </a:rPr>
              <a:t> as a smaller unsigned no. is being subtracted from a larger one.</a:t>
            </a:r>
          </a:p>
          <a:p>
            <a:r>
              <a:rPr lang="en-US" dirty="0" smtClean="0">
                <a:sym typeface="Wingdings" pitchFamily="2" charset="2"/>
              </a:rPr>
              <a:t>OF?  </a:t>
            </a:r>
          </a:p>
          <a:p>
            <a:r>
              <a:rPr lang="en-US" dirty="0" smtClean="0">
                <a:sym typeface="Wingdings" pitchFamily="2" charset="2"/>
              </a:rPr>
              <a:t>OF: in a </a:t>
            </a:r>
            <a:r>
              <a:rPr lang="en-US" b="1" dirty="0" smtClean="0">
                <a:sym typeface="Wingdings" pitchFamily="2" charset="2"/>
              </a:rPr>
              <a:t>singed </a:t>
            </a:r>
            <a:r>
              <a:rPr lang="en-US" dirty="0" smtClean="0">
                <a:sym typeface="Wingdings" pitchFamily="2" charset="2"/>
              </a:rPr>
              <a:t>sense, subtracting from a positive no. (BX) from a negative no. (AX)  means adding 2 negatives [-A – B =  -A + (-B)]. Result is Positive (wrong sign) , OF = 1</a:t>
            </a:r>
            <a:endParaRPr lang="en-US" i="1" dirty="0" smtClean="0">
              <a:sym typeface="Wingdings" pitchFamily="2" charset="2"/>
            </a:endParaRPr>
          </a:p>
          <a:p>
            <a:r>
              <a:rPr lang="en-US" i="1" dirty="0" smtClean="0">
                <a:sym typeface="Wingdings" pitchFamily="2" charset="2"/>
              </a:rPr>
              <a:t>Convert these into decimal and see.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Actually, the processor uses this method to set the OF:</a:t>
            </a:r>
          </a:p>
          <a:p>
            <a:r>
              <a:rPr lang="en-US" dirty="0" smtClean="0"/>
              <a:t>If the carries into and out of the MSB doesn’t match – i.e., there is a carry into the MSB but no carry out, or,</a:t>
            </a:r>
          </a:p>
          <a:p>
            <a:r>
              <a:rPr lang="en-US" dirty="0" smtClean="0"/>
              <a:t>If there is a carry out but no carry in – then signed overflow is occurred, &amp; OF is set to 1. </a:t>
            </a:r>
          </a:p>
          <a:p>
            <a:pPr>
              <a:buNone/>
            </a:pPr>
            <a:r>
              <a:rPr lang="en-US" dirty="0" smtClean="0"/>
              <a:t> ----- see </a:t>
            </a:r>
            <a:r>
              <a:rPr lang="en-US" dirty="0" err="1" smtClean="0"/>
              <a:t>exa</a:t>
            </a:r>
            <a:r>
              <a:rPr lang="en-US" dirty="0" smtClean="0"/>
              <a:t>. 52.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Exa</a:t>
            </a:r>
            <a:r>
              <a:rPr lang="en-US" dirty="0" smtClean="0"/>
              <a:t>. 5.2: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AL = 80h		BL = 80h </a:t>
            </a:r>
          </a:p>
          <a:p>
            <a:r>
              <a:rPr lang="en-US" dirty="0" smtClean="0"/>
              <a:t>ADD AL,BL</a:t>
            </a:r>
          </a:p>
          <a:p>
            <a:pPr>
              <a:buNone/>
            </a:pPr>
            <a:r>
              <a:rPr lang="en-US" dirty="0" smtClean="0"/>
              <a:t>			80h + 80h = </a:t>
            </a:r>
            <a:r>
              <a:rPr lang="en-US" dirty="0" smtClean="0">
                <a:solidFill>
                  <a:srgbClr val="FF0000"/>
                </a:solidFill>
              </a:rPr>
              <a:t>1 </a:t>
            </a:r>
            <a:r>
              <a:rPr lang="en-US" dirty="0" smtClean="0"/>
              <a:t>00h  </a:t>
            </a:r>
          </a:p>
          <a:p>
            <a:r>
              <a:rPr lang="en-US" dirty="0" smtClean="0"/>
              <a:t>So, AL = 00h</a:t>
            </a:r>
          </a:p>
          <a:p>
            <a:r>
              <a:rPr lang="en-US" dirty="0" smtClean="0"/>
              <a:t>CF = 1: as there is a carry out of MSB</a:t>
            </a:r>
          </a:p>
          <a:p>
            <a:r>
              <a:rPr lang="en-US" dirty="0" smtClean="0"/>
              <a:t>OF = 1: as both nos. are negative [80h=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0000000], but the result = 00h</a:t>
            </a:r>
            <a:r>
              <a:rPr lang="en-US" sz="2000" dirty="0" smtClean="0"/>
              <a:t> (as binary addition, there is no carry into the MSB, but there is a carry out)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instructions affect the flags?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Usually, each time a </a:t>
            </a:r>
            <a:r>
              <a:rPr lang="en-US" dirty="0" err="1" smtClean="0"/>
              <a:t>mP</a:t>
            </a:r>
            <a:r>
              <a:rPr lang="en-US" dirty="0" smtClean="0"/>
              <a:t> executes an instruction – the flags are altered to reflect the result</a:t>
            </a:r>
          </a:p>
          <a:p>
            <a:r>
              <a:rPr lang="en-US" dirty="0" err="1" smtClean="0"/>
              <a:t>JMP</a:t>
            </a:r>
            <a:r>
              <a:rPr lang="en-US" dirty="0" smtClean="0"/>
              <a:t> [jump] instr. depend on the flags settings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MOV</a:t>
            </a:r>
            <a:r>
              <a:rPr lang="en-US" dirty="0" smtClean="0"/>
              <a:t>/</a:t>
            </a:r>
            <a:r>
              <a:rPr lang="en-US" dirty="0" err="1" smtClean="0"/>
              <a:t>XCHG</a:t>
            </a:r>
            <a:r>
              <a:rPr lang="en-US" dirty="0" smtClean="0"/>
              <a:t>		none [no change]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ADD/SUB		all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INC/DEC			all except CF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Q.: </a:t>
            </a:r>
            <a:br>
              <a:rPr lang="en-US" dirty="0" smtClean="0"/>
            </a:br>
            <a:r>
              <a:rPr lang="en-US" dirty="0" smtClean="0"/>
              <a:t>ADD	AX, BX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AX = </a:t>
            </a:r>
            <a:r>
              <a:rPr lang="en-US" dirty="0" err="1" smtClean="0"/>
              <a:t>FFFFh</a:t>
            </a:r>
            <a:endParaRPr lang="en-US" dirty="0" smtClean="0"/>
          </a:p>
          <a:p>
            <a:r>
              <a:rPr lang="en-US" dirty="0" smtClean="0"/>
              <a:t>BX = </a:t>
            </a:r>
            <a:r>
              <a:rPr lang="en-US" dirty="0" err="1" smtClean="0"/>
              <a:t>FFFFh</a:t>
            </a:r>
            <a:endParaRPr lang="en-US" dirty="0" smtClean="0"/>
          </a:p>
          <a:p>
            <a:r>
              <a:rPr lang="en-US" dirty="0" smtClean="0"/>
              <a:t>So, after ADD, AX = 1 </a:t>
            </a:r>
            <a:r>
              <a:rPr lang="en-US" dirty="0" err="1" smtClean="0"/>
              <a:t>FFFEh</a:t>
            </a:r>
            <a:endParaRPr lang="en-US" dirty="0" smtClean="0"/>
          </a:p>
          <a:p>
            <a:r>
              <a:rPr lang="en-US" smtClean="0"/>
              <a:t>So inside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Registers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lain" startAt="14"/>
            </a:pPr>
            <a:r>
              <a:rPr lang="en-US" dirty="0" smtClean="0"/>
              <a:t>(16-bit) registers: </a:t>
            </a:r>
          </a:p>
          <a:p>
            <a:pPr marL="514350" indent="-514350">
              <a:buFontTx/>
              <a:buAutoNum type="arabicPeriod"/>
            </a:pPr>
            <a:r>
              <a:rPr lang="en-US" dirty="0" smtClean="0"/>
              <a:t>Data reg. – to hold data for an op.</a:t>
            </a:r>
          </a:p>
          <a:p>
            <a:pPr marL="514350" indent="-514350">
              <a:buFontTx/>
              <a:buAutoNum type="arabicPeriod"/>
            </a:pPr>
            <a:r>
              <a:rPr lang="en-US" dirty="0" smtClean="0"/>
              <a:t>Address </a:t>
            </a:r>
            <a:r>
              <a:rPr lang="en-US" dirty="0" err="1" smtClean="0"/>
              <a:t>reg</a:t>
            </a:r>
            <a:r>
              <a:rPr lang="en-US" dirty="0" smtClean="0"/>
              <a:t> – to hold </a:t>
            </a:r>
            <a:r>
              <a:rPr lang="en-US" dirty="0" err="1" smtClean="0"/>
              <a:t>addr</a:t>
            </a:r>
            <a:r>
              <a:rPr lang="en-US" dirty="0" smtClean="0"/>
              <a:t> of an instruction or data</a:t>
            </a:r>
          </a:p>
          <a:p>
            <a:pPr marL="514350" indent="-514350">
              <a:buFontTx/>
              <a:buAutoNum type="arabicPeriod"/>
            </a:pPr>
            <a:r>
              <a:rPr lang="en-US" b="1" dirty="0" smtClean="0"/>
              <a:t>Status </a:t>
            </a:r>
            <a:r>
              <a:rPr lang="en-US" b="1" dirty="0" err="1" smtClean="0"/>
              <a:t>reg</a:t>
            </a:r>
            <a:r>
              <a:rPr lang="en-US" b="1" dirty="0" smtClean="0"/>
              <a:t> / FLAGS </a:t>
            </a:r>
            <a:r>
              <a:rPr lang="en-US" b="1" dirty="0" err="1" smtClean="0"/>
              <a:t>reg</a:t>
            </a:r>
            <a:endParaRPr lang="en-US" b="1" dirty="0" smtClean="0"/>
          </a:p>
          <a:p>
            <a:pPr marL="514350" indent="-514350">
              <a:buFontTx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752600"/>
          </a:xfrm>
        </p:spPr>
        <p:txBody>
          <a:bodyPr/>
          <a:lstStyle/>
          <a:p>
            <a:r>
              <a:rPr lang="en-US" smtClean="0"/>
              <a:t>3. Status Reg./FLAGS reg.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105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To indicate the status of the </a:t>
            </a:r>
            <a:r>
              <a:rPr lang="en-US" dirty="0" err="1" smtClean="0"/>
              <a:t>mP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1 flag == 1 bit</a:t>
            </a:r>
          </a:p>
          <a:p>
            <a:pPr>
              <a:defRPr/>
            </a:pPr>
            <a:r>
              <a:rPr lang="en-US" dirty="0" smtClean="0"/>
              <a:t>Y/N</a:t>
            </a:r>
          </a:p>
          <a:p>
            <a:pPr>
              <a:buFont typeface="Wingdings" pitchFamily="2" charset="2"/>
              <a:buChar char="è"/>
              <a:defRPr/>
            </a:pPr>
            <a:r>
              <a:rPr lang="en-US" u="sng" dirty="0" smtClean="0">
                <a:sym typeface="Wingdings" pitchFamily="2" charset="2"/>
              </a:rPr>
              <a:t>9 active bits – out of</a:t>
            </a:r>
            <a:r>
              <a:rPr lang="en-US" u="sng" dirty="0" smtClean="0">
                <a:solidFill>
                  <a:srgbClr val="FF0000"/>
                </a:solidFill>
                <a:sym typeface="Wingdings" pitchFamily="2" charset="2"/>
              </a:rPr>
              <a:t> ??</a:t>
            </a:r>
            <a:r>
              <a:rPr lang="en-US" u="sng" dirty="0" smtClean="0">
                <a:sym typeface="Wingdings" pitchFamily="2" charset="2"/>
              </a:rPr>
              <a:t> Bits?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Q: Types of flags? Some names?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FontTx/>
              <a:buAutoNum type="alphaLcPeriod"/>
              <a:defRPr/>
            </a:pPr>
            <a:r>
              <a:rPr lang="en-US" dirty="0" smtClean="0"/>
              <a:t>Control flags – interrupt flag, trap flag, </a:t>
            </a:r>
            <a:r>
              <a:rPr lang="en-US" smtClean="0"/>
              <a:t>direction flag</a:t>
            </a:r>
            <a:endParaRPr lang="en-US" dirty="0" smtClean="0"/>
          </a:p>
          <a:p>
            <a:pPr marL="514350" indent="-514350">
              <a:buFontTx/>
              <a:buAutoNum type="alphaLcPeriod"/>
              <a:defRPr/>
            </a:pPr>
            <a:r>
              <a:rPr lang="en-US" b="1" dirty="0"/>
              <a:t>Status flags </a:t>
            </a:r>
            <a:r>
              <a:rPr lang="en-US" dirty="0"/>
              <a:t>– Zero flag, Carry flag, sign flag, parity, auxiliary </a:t>
            </a:r>
            <a:r>
              <a:rPr lang="en-US" dirty="0" smtClean="0"/>
              <a:t>flag, overflow flag</a:t>
            </a:r>
            <a:endParaRPr lang="en-US" dirty="0"/>
          </a:p>
          <a:p>
            <a:pPr marL="514350" indent="-514350">
              <a:buFontTx/>
              <a:buAutoNum type="alphaLcPeriod"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Processor uses the status flags to reflect the result of an operation.</a:t>
            </a:r>
          </a:p>
          <a:p>
            <a:r>
              <a:rPr lang="en-US" dirty="0" smtClean="0"/>
              <a:t>E.g.,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		SUB		AX, AX</a:t>
            </a:r>
          </a:p>
          <a:p>
            <a:pPr>
              <a:buNone/>
            </a:pPr>
            <a:endParaRPr lang="en-US" dirty="0"/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Zero flag becomes 1</a:t>
            </a: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It indicates that a zero result was produced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Carry flag - CF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CF = 1 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 if there is a carry out from the </a:t>
            </a:r>
            <a:r>
              <a:rPr lang="en-US" sz="2800" dirty="0" err="1" smtClean="0">
                <a:sym typeface="Wingdings" pitchFamily="2" charset="2"/>
              </a:rPr>
              <a:t>MSB</a:t>
            </a:r>
            <a:r>
              <a:rPr lang="en-US" sz="2800" dirty="0" smtClean="0">
                <a:sym typeface="Wingdings" pitchFamily="2" charset="2"/>
              </a:rPr>
              <a:t> on addition; </a:t>
            </a:r>
          </a:p>
          <a:p>
            <a:pPr>
              <a:buFont typeface="Wingdings"/>
              <a:buChar char="è"/>
            </a:pPr>
            <a:r>
              <a:rPr lang="en-US" sz="2800" dirty="0" smtClean="0">
                <a:sym typeface="Wingdings" pitchFamily="2" charset="2"/>
              </a:rPr>
              <a:t>or, there is a borrow into the </a:t>
            </a:r>
            <a:r>
              <a:rPr lang="en-US" sz="2800" dirty="0" err="1" smtClean="0">
                <a:sym typeface="Wingdings" pitchFamily="2" charset="2"/>
              </a:rPr>
              <a:t>MSB</a:t>
            </a:r>
            <a:r>
              <a:rPr lang="en-US" sz="2800" dirty="0" smtClean="0">
                <a:sym typeface="Wingdings" pitchFamily="2" charset="2"/>
              </a:rPr>
              <a:t> on subtraction;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Else CF = 0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CF changes with </a:t>
            </a:r>
            <a:r>
              <a:rPr lang="en-US" sz="2800" b="1" dirty="0" smtClean="0">
                <a:sym typeface="Wingdings" pitchFamily="2" charset="2"/>
              </a:rPr>
              <a:t>SHIFT</a:t>
            </a:r>
            <a:r>
              <a:rPr lang="en-US" sz="2800" dirty="0" smtClean="0">
                <a:sym typeface="Wingdings" pitchFamily="2" charset="2"/>
              </a:rPr>
              <a:t> (</a:t>
            </a:r>
            <a:r>
              <a:rPr lang="en-US" sz="2800" dirty="0" err="1" smtClean="0">
                <a:sym typeface="Wingdings" pitchFamily="2" charset="2"/>
              </a:rPr>
              <a:t>SHL</a:t>
            </a:r>
            <a:r>
              <a:rPr lang="en-US" sz="2800" dirty="0" smtClean="0">
                <a:sym typeface="Wingdings" pitchFamily="2" charset="2"/>
              </a:rPr>
              <a:t> – shift left; SAL – shift arithmetic left; </a:t>
            </a:r>
            <a:r>
              <a:rPr lang="en-US" sz="2800" dirty="0" err="1" smtClean="0">
                <a:sym typeface="Wingdings" pitchFamily="2" charset="2"/>
              </a:rPr>
              <a:t>SHR</a:t>
            </a:r>
            <a:r>
              <a:rPr lang="en-US" sz="2800" dirty="0" smtClean="0">
                <a:sym typeface="Wingdings" pitchFamily="2" charset="2"/>
              </a:rPr>
              <a:t> – shift right; SAR – shift arithmetic right) &amp;</a:t>
            </a:r>
          </a:p>
          <a:p>
            <a:pPr>
              <a:buNone/>
            </a:pPr>
            <a:r>
              <a:rPr lang="en-US" sz="2800" b="1" dirty="0" smtClean="0">
                <a:sym typeface="Wingdings" pitchFamily="2" charset="2"/>
              </a:rPr>
              <a:t>ROTATE</a:t>
            </a:r>
            <a:r>
              <a:rPr lang="en-US" sz="2800" dirty="0" smtClean="0">
                <a:sym typeface="Wingdings" pitchFamily="2" charset="2"/>
              </a:rPr>
              <a:t> (</a:t>
            </a:r>
            <a:r>
              <a:rPr lang="en-US" sz="2800" dirty="0" err="1" smtClean="0">
                <a:sym typeface="Wingdings" pitchFamily="2" charset="2"/>
              </a:rPr>
              <a:t>ROL</a:t>
            </a:r>
            <a:r>
              <a:rPr lang="en-US" sz="2800" dirty="0" smtClean="0">
                <a:sym typeface="Wingdings" pitchFamily="2" charset="2"/>
              </a:rPr>
              <a:t> – rotate left; </a:t>
            </a:r>
            <a:r>
              <a:rPr lang="en-US" sz="2800" dirty="0" err="1" smtClean="0">
                <a:sym typeface="Wingdings" pitchFamily="2" charset="2"/>
              </a:rPr>
              <a:t>ROR</a:t>
            </a:r>
            <a:r>
              <a:rPr lang="en-US" sz="2800" dirty="0" smtClean="0">
                <a:sym typeface="Wingdings" pitchFamily="2" charset="2"/>
              </a:rPr>
              <a:t> – rotate right) instructions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 Read – chapter 7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Parity flag - PF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PF = 1</a:t>
            </a:r>
          </a:p>
          <a:p>
            <a:pPr>
              <a:buFont typeface="Wingdings"/>
              <a:buChar char="à"/>
            </a:pPr>
            <a:r>
              <a:rPr lang="en-US" sz="2800" dirty="0" smtClean="0">
                <a:sym typeface="Wingdings" pitchFamily="2" charset="2"/>
              </a:rPr>
              <a:t>If the low byte of a result has an even number of one bits [even parity]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PF = 0</a:t>
            </a:r>
          </a:p>
          <a:p>
            <a:pPr>
              <a:buFont typeface="Wingdings"/>
              <a:buChar char="à"/>
            </a:pPr>
            <a:r>
              <a:rPr lang="en-US" sz="2800" dirty="0" smtClean="0">
                <a:sym typeface="Wingdings" pitchFamily="2" charset="2"/>
              </a:rPr>
              <a:t>If the low byte has odd parity</a:t>
            </a:r>
          </a:p>
          <a:p>
            <a:pPr>
              <a:buFont typeface="Wingdings"/>
              <a:buChar char="à"/>
            </a:pPr>
            <a:endParaRPr lang="en-US" sz="2800" dirty="0" smtClean="0"/>
          </a:p>
          <a:p>
            <a:pPr>
              <a:buNone/>
            </a:pPr>
            <a:r>
              <a:rPr lang="en-US" sz="2800" b="1" u="sng" dirty="0" smtClean="0"/>
              <a:t>Q.:</a:t>
            </a:r>
            <a:r>
              <a:rPr lang="en-US" sz="2800" b="1" dirty="0" smtClean="0"/>
              <a:t> </a:t>
            </a:r>
            <a:r>
              <a:rPr lang="en-US" sz="2800" dirty="0" smtClean="0"/>
              <a:t>If after ADD – the result is </a:t>
            </a:r>
            <a:r>
              <a:rPr lang="en-US" sz="2800" dirty="0" err="1" smtClean="0"/>
              <a:t>FFF</a:t>
            </a:r>
            <a:r>
              <a:rPr lang="en-US" sz="2800" u="sng" dirty="0" err="1" smtClean="0"/>
              <a:t>E</a:t>
            </a:r>
            <a:r>
              <a:rPr lang="en-US" sz="2800" dirty="0" err="1" smtClean="0"/>
              <a:t>h</a:t>
            </a:r>
            <a:r>
              <a:rPr lang="en-US" sz="2800" dirty="0" smtClean="0"/>
              <a:t> – then the low byte [F</a:t>
            </a:r>
            <a:r>
              <a:rPr lang="en-US" sz="2800" u="sng" dirty="0" smtClean="0"/>
              <a:t>E</a:t>
            </a:r>
            <a:r>
              <a:rPr lang="en-US" sz="2800" dirty="0" smtClean="0"/>
              <a:t>] contains 7 one bits [F</a:t>
            </a:r>
            <a:r>
              <a:rPr lang="en-US" sz="2800" u="sng" dirty="0" smtClean="0"/>
              <a:t>E</a:t>
            </a:r>
            <a:r>
              <a:rPr lang="en-US" sz="2800" dirty="0" smtClean="0"/>
              <a:t> = 1111 1110], PF = ?</a:t>
            </a:r>
          </a:p>
          <a:p>
            <a:pPr>
              <a:buNone/>
            </a:pPr>
            <a:r>
              <a:rPr lang="en-US" sz="2800" b="1" dirty="0" smtClean="0"/>
              <a:t>Ans.: </a:t>
            </a:r>
            <a:r>
              <a:rPr lang="en-US" sz="2800" dirty="0" smtClean="0"/>
              <a:t>PF = 1 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 </a:t>
            </a:r>
            <a:r>
              <a:rPr lang="en-US" sz="2800" dirty="0" err="1" smtClean="0">
                <a:sym typeface="Wingdings" pitchFamily="2" charset="2"/>
              </a:rPr>
              <a:t>Nooooooo</a:t>
            </a:r>
            <a:r>
              <a:rPr lang="en-US" sz="2800" dirty="0" smtClean="0">
                <a:sym typeface="Wingdings" pitchFamily="2" charset="2"/>
              </a:rPr>
              <a:t>…  PF = 0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Auxiliary Carry Flag - 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AF = 1</a:t>
            </a: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If there is a carry out from bit 3 on addition,</a:t>
            </a: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Or a borrow into bit 3 on subtraction</a:t>
            </a:r>
          </a:p>
          <a:p>
            <a:pPr>
              <a:buFont typeface="Wingdings"/>
              <a:buChar char="à"/>
            </a:pPr>
            <a:endParaRPr lang="en-US" dirty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AF is used in BCD operations [see </a:t>
            </a:r>
            <a:r>
              <a:rPr lang="en-US" dirty="0" err="1" smtClean="0">
                <a:sym typeface="Wingdings" pitchFamily="2" charset="2"/>
              </a:rPr>
              <a:t>ch</a:t>
            </a:r>
            <a:r>
              <a:rPr lang="en-US" dirty="0" smtClean="0">
                <a:sym typeface="Wingdings" pitchFamily="2" charset="2"/>
              </a:rPr>
              <a:t>. 18]</a:t>
            </a:r>
          </a:p>
          <a:p>
            <a:pPr>
              <a:buNone/>
            </a:pPr>
            <a:endParaRPr lang="en-US" dirty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BCD – Binary-Coded Decimal [BCD uses 4 bits to code each decimal digit, from 0000 to 1001.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Combination of 1010 to 1111 are illegal in BCD.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flag - </a:t>
            </a:r>
            <a:r>
              <a:rPr lang="en-US" dirty="0" err="1" smtClean="0"/>
              <a:t>ZF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ZF</a:t>
            </a:r>
            <a:r>
              <a:rPr lang="en-US" dirty="0" smtClean="0"/>
              <a:t> = 1</a:t>
            </a: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For a zero result</a:t>
            </a:r>
          </a:p>
          <a:p>
            <a:pPr>
              <a:buFont typeface="Wingdings"/>
              <a:buChar char="à"/>
            </a:pPr>
            <a:endParaRPr lang="en-US" dirty="0">
              <a:sym typeface="Wingdings" pitchFamily="2" charset="2"/>
            </a:endParaRPr>
          </a:p>
          <a:p>
            <a:pPr>
              <a:buNone/>
            </a:pPr>
            <a:r>
              <a:rPr lang="en-US" dirty="0" err="1" smtClean="0">
                <a:sym typeface="Wingdings" pitchFamily="2" charset="2"/>
              </a:rPr>
              <a:t>ZF</a:t>
            </a:r>
            <a:r>
              <a:rPr lang="en-US" dirty="0" smtClean="0">
                <a:sym typeface="Wingdings" pitchFamily="2" charset="2"/>
              </a:rPr>
              <a:t> = 0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 For a nonzero result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916</Words>
  <Application>Microsoft Office PowerPoint</Application>
  <PresentationFormat>On-screen Show (4:3)</PresentationFormat>
  <Paragraphs>153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Office Theme</vt:lpstr>
      <vt:lpstr>Ch. 5 – Intel 8086 – study details   from Yu &amp; Marut</vt:lpstr>
      <vt:lpstr>PowerPoint Presentation</vt:lpstr>
      <vt:lpstr>Registers </vt:lpstr>
      <vt:lpstr>3. Status Reg./FLAGS reg.</vt:lpstr>
      <vt:lpstr>Status flags</vt:lpstr>
      <vt:lpstr>Carry flag - CF</vt:lpstr>
      <vt:lpstr>Parity flag - PF</vt:lpstr>
      <vt:lpstr>Auxiliary Carry Flag - AF</vt:lpstr>
      <vt:lpstr>Zero flag - ZF</vt:lpstr>
      <vt:lpstr>Sign flag - SF</vt:lpstr>
      <vt:lpstr>Overflow flag - OF</vt:lpstr>
      <vt:lpstr>Unsigned overflow</vt:lpstr>
      <vt:lpstr>PowerPoint Presentation</vt:lpstr>
      <vt:lpstr>Signed OF, not unsigned OF</vt:lpstr>
      <vt:lpstr>Q.</vt:lpstr>
      <vt:lpstr>1. How does the CPU indicate overflow?</vt:lpstr>
      <vt:lpstr>2. How CPU knows that overflow occurred? </vt:lpstr>
      <vt:lpstr>For unsigned overflow</vt:lpstr>
      <vt:lpstr>For signed overflow</vt:lpstr>
      <vt:lpstr>For signed overflow… </vt:lpstr>
      <vt:lpstr>Exa. 5.3</vt:lpstr>
      <vt:lpstr>PowerPoint Presentation</vt:lpstr>
      <vt:lpstr>Exa. 5.2: </vt:lpstr>
      <vt:lpstr>How instructions affect the flags?</vt:lpstr>
      <vt:lpstr>Q.:  ADD AX, BX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LOVEALL</dc:creator>
  <cp:lastModifiedBy>Rumaisa Fatima</cp:lastModifiedBy>
  <cp:revision>34</cp:revision>
  <dcterms:created xsi:type="dcterms:W3CDTF">2012-09-09T15:54:55Z</dcterms:created>
  <dcterms:modified xsi:type="dcterms:W3CDTF">2016-04-22T14:55:54Z</dcterms:modified>
</cp:coreProperties>
</file>