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82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05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648D20B-D461-4812-B50B-FE19257FC623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BA34EE4-DF03-41F6-B998-4947F4016F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8107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19952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485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FF9C772-79D0-4730-B371-337040E9706B}" type="slidenum">
              <a:rPr lang="en-US" altLang="en-US">
                <a:latin typeface="Calibri" panose="020F0502020204030204" pitchFamily="34" charset="0"/>
              </a:rPr>
              <a:pPr eaLnBrk="1" hangingPunct="1"/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26009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0AA7674-FF84-4143-A63C-9B683AA59082}" type="slidenum">
              <a:rPr lang="en-US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4143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AFCC65A-D082-4CAC-B0B7-889B455F1F3F}" type="slidenum">
              <a:rPr lang="en-US" altLang="en-US">
                <a:latin typeface="Calibri" panose="020F0502020204030204" pitchFamily="34" charset="0"/>
              </a:rPr>
              <a:pPr eaLnBrk="1" hangingPunct="1"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0791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44B31-8298-4C9B-94B2-3EDC9D6007C1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CCD53-369C-4827-A524-D4AA672927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5271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7F58B-16CD-4798-AD49-633B31BCEDFE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F528F-AC85-4E5A-982F-C3907204B9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724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599D2-A316-489D-B94B-4ABF30720EFD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A466D-AB7C-40C7-950C-06A333B5DC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5048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7B3-9F8D-4DEA-87A0-39DFD7D977D8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2C50E-9BBE-43BF-9CE3-1F0C974930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749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E2BE2-B8A9-457A-9FC9-F9E1C631F6DA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388DD-567E-40A3-B441-010F52A194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356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D0E62-D32E-45A0-A5FE-BB3BDCBF3115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4AD4B-91DE-4E24-AE3A-33E755A375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754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AD60F-E932-4654-83EE-F2B72C4E297E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5A089-BB27-4BD6-BA70-8ECC239FBD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1217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A363E-E7D9-483E-9E04-90FF93DEBC97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8EF28-4309-4750-8BC2-5D8EEA5D13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027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1498A-C7E1-449D-9BEF-16E4673B3B0A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361B9-E6AD-4307-9AD4-0E26BF5C2D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345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B12E0-2ED3-4A63-BF92-A2D7D0EC2E9C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48C42-8DD5-426D-A60C-CED1C42751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123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F7D48-8C13-45B5-8DD2-45D5D82B0BB1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8B501-0DF8-4EDA-A0CC-E165381171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74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741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1C65D8-8621-45A5-96ED-71E6817C9F38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9FCC2A8-9FF5-423B-991C-1DD812A3907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users.cis.fiu.edu/~weiss/dsaa_c2e/files.html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hyperlink" Target="Master%20Index.ppt#2. Main Index" TargetMode="Externa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ster%20Index.ppt#2. Main Index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inary_search_tree" TargetMode="External"/><Relationship Id="rId2" Type="http://schemas.openxmlformats.org/officeDocument/2006/relationships/hyperlink" Target="http://en.wikipedia.org/wiki/Binary_tre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xlinux.nist.gov/dads/HTML/graph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ster%20Index.ppt#2. Main Index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b="1" smtClean="0">
              <a:hlinkClick r:id="rId2"/>
            </a:endParaRPr>
          </a:p>
          <a:p>
            <a:pPr eaLnBrk="1" hangingPunct="1"/>
            <a:r>
              <a:rPr lang="en-US" altLang="en-US" b="1" smtClean="0"/>
              <a:t>Source Code for Data Structures and Algorithm Analysis in C (Second Edition) – </a:t>
            </a:r>
            <a:r>
              <a:rPr lang="en-US" altLang="en-US" b="1" i="1" smtClean="0"/>
              <a:t>by Weiss</a:t>
            </a:r>
            <a:endParaRPr lang="en-US" altLang="en-US" b="1" smtClean="0"/>
          </a:p>
          <a:p>
            <a:pPr eaLnBrk="1" hangingPunct="1"/>
            <a:r>
              <a:rPr lang="en-US" altLang="en-US" smtClean="0">
                <a:hlinkClick r:id="rId2"/>
              </a:rPr>
              <a:t>http://users.cis.fiu.edu/~weiss/dsaa_c2e/files.html</a:t>
            </a: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8"/>
          <p:cNvSpPr txBox="1">
            <a:spLocks noChangeArrowheads="1"/>
          </p:cNvSpPr>
          <p:nvPr/>
        </p:nvSpPr>
        <p:spPr bwMode="auto">
          <a:xfrm>
            <a:off x="2971800" y="5867400"/>
            <a:ext cx="339725" cy="395288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FF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28675" name="Text Box 9"/>
          <p:cNvSpPr txBox="1">
            <a:spLocks noChangeArrowheads="1"/>
          </p:cNvSpPr>
          <p:nvPr/>
        </p:nvSpPr>
        <p:spPr bwMode="auto">
          <a:xfrm>
            <a:off x="3581400" y="5867400"/>
            <a:ext cx="339725" cy="395288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FF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28676" name="Text Box 10"/>
          <p:cNvSpPr txBox="1">
            <a:spLocks noChangeArrowheads="1"/>
          </p:cNvSpPr>
          <p:nvPr/>
        </p:nvSpPr>
        <p:spPr bwMode="auto">
          <a:xfrm>
            <a:off x="5410200" y="5867400"/>
            <a:ext cx="339725" cy="395288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FF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28677" name="Text Box 11"/>
          <p:cNvSpPr txBox="1">
            <a:spLocks noChangeArrowheads="1"/>
          </p:cNvSpPr>
          <p:nvPr/>
        </p:nvSpPr>
        <p:spPr bwMode="auto">
          <a:xfrm>
            <a:off x="4800600" y="5867400"/>
            <a:ext cx="339725" cy="395288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FF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286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Binary Search Tree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763000" cy="39624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Also known as Totally Ordered Tree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Definition:  A binary tree  </a:t>
            </a:r>
            <a:r>
              <a:rPr lang="en-US" altLang="en-US" sz="2400" b="1" smtClean="0">
                <a:latin typeface="Courier"/>
              </a:rPr>
              <a:t>B</a:t>
            </a:r>
            <a:r>
              <a:rPr lang="en-US" altLang="en-US" sz="2400" smtClean="0"/>
              <a:t>  is called a </a:t>
            </a:r>
            <a:r>
              <a:rPr lang="en-US" altLang="en-US" sz="2400" u="sng" smtClean="0"/>
              <a:t>binary search tree</a:t>
            </a:r>
            <a:r>
              <a:rPr lang="en-US" altLang="en-US" sz="2400" smtClean="0"/>
              <a:t> iff:</a:t>
            </a:r>
          </a:p>
          <a:p>
            <a:pPr lvl="1" eaLnBrk="1" hangingPunct="1"/>
            <a:r>
              <a:rPr lang="en-US" altLang="en-US" sz="2100" smtClean="0"/>
              <a:t>There is an order relation </a:t>
            </a:r>
            <a:r>
              <a:rPr lang="en-US" altLang="en-US" sz="2100" b="1" smtClean="0"/>
              <a:t>≤</a:t>
            </a:r>
            <a:r>
              <a:rPr lang="en-US" altLang="en-US" sz="2100" smtClean="0"/>
              <a:t> defined for the vertices of  </a:t>
            </a:r>
            <a:r>
              <a:rPr lang="en-US" altLang="en-US" sz="2100" b="1" smtClean="0">
                <a:latin typeface="Courier"/>
              </a:rPr>
              <a:t>B</a:t>
            </a:r>
            <a:endParaRPr lang="en-US" altLang="en-US" sz="2100" smtClean="0"/>
          </a:p>
          <a:p>
            <a:pPr lvl="1" eaLnBrk="1" hangingPunct="1"/>
            <a:r>
              <a:rPr lang="en-US" altLang="en-US" sz="2100" smtClean="0"/>
              <a:t>For any vertex  </a:t>
            </a:r>
            <a:r>
              <a:rPr lang="en-US" altLang="en-US" sz="2100" b="1" smtClean="0">
                <a:latin typeface="Courier"/>
              </a:rPr>
              <a:t>v</a:t>
            </a:r>
            <a:r>
              <a:rPr lang="en-US" altLang="en-US" sz="2100" smtClean="0"/>
              <a:t>, and any descendant  </a:t>
            </a:r>
            <a:r>
              <a:rPr lang="en-US" altLang="en-US" sz="2100" b="1" smtClean="0">
                <a:latin typeface="Courier"/>
              </a:rPr>
              <a:t>u </a:t>
            </a:r>
            <a:r>
              <a:rPr lang="en-US" altLang="en-US" sz="2100" smtClean="0"/>
              <a:t>of  </a:t>
            </a:r>
            <a:r>
              <a:rPr lang="en-US" altLang="en-US" sz="2100" b="1" smtClean="0">
                <a:latin typeface="Courier"/>
              </a:rPr>
              <a:t>v.left</a:t>
            </a:r>
            <a:r>
              <a:rPr lang="en-US" altLang="en-US" sz="2100" smtClean="0"/>
              <a:t>, </a:t>
            </a:r>
            <a:br>
              <a:rPr lang="en-US" altLang="en-US" sz="2100" smtClean="0"/>
            </a:br>
            <a:r>
              <a:rPr lang="en-US" altLang="en-US" sz="2100" smtClean="0"/>
              <a:t>								</a:t>
            </a:r>
            <a:r>
              <a:rPr lang="en-US" altLang="en-US" sz="2100" b="1" smtClean="0">
                <a:latin typeface="Courier"/>
              </a:rPr>
              <a:t>u ≤ v</a:t>
            </a:r>
          </a:p>
          <a:p>
            <a:pPr lvl="1" eaLnBrk="1" hangingPunct="1"/>
            <a:r>
              <a:rPr lang="en-US" altLang="en-US" sz="2100" smtClean="0"/>
              <a:t>For any vertex  </a:t>
            </a:r>
            <a:r>
              <a:rPr lang="en-US" altLang="en-US" sz="2100" b="1" smtClean="0">
                <a:latin typeface="Courier"/>
              </a:rPr>
              <a:t>v</a:t>
            </a:r>
            <a:r>
              <a:rPr lang="en-US" altLang="en-US" sz="2100" smtClean="0"/>
              <a:t>, and any descendent  </a:t>
            </a:r>
            <a:r>
              <a:rPr lang="en-US" altLang="en-US" sz="2100" b="1" smtClean="0">
                <a:latin typeface="Courier"/>
              </a:rPr>
              <a:t>w</a:t>
            </a:r>
            <a:r>
              <a:rPr lang="en-US" altLang="en-US" sz="2100" smtClean="0"/>
              <a:t>  of  </a:t>
            </a:r>
            <a:r>
              <a:rPr lang="en-US" altLang="en-US" sz="2100" b="1" smtClean="0">
                <a:latin typeface="Courier"/>
              </a:rPr>
              <a:t>v.right</a:t>
            </a:r>
            <a:r>
              <a:rPr lang="en-US" altLang="en-US" sz="2100" smtClean="0"/>
              <a:t>, </a:t>
            </a:r>
            <a:br>
              <a:rPr lang="en-US" altLang="en-US" sz="2100" smtClean="0"/>
            </a:br>
            <a:r>
              <a:rPr lang="en-US" altLang="en-US" sz="2100" smtClean="0"/>
              <a:t>								</a:t>
            </a:r>
            <a:r>
              <a:rPr lang="en-US" altLang="en-US" sz="2100" b="1" smtClean="0">
                <a:latin typeface="Courier"/>
              </a:rPr>
              <a:t>v ≤ w</a:t>
            </a:r>
            <a:endParaRPr lang="en-US" altLang="en-US" sz="2300" b="1" smtClean="0">
              <a:latin typeface="Courier"/>
            </a:endParaRPr>
          </a:p>
        </p:txBody>
      </p:sp>
      <p:sp>
        <p:nvSpPr>
          <p:cNvPr id="28680" name="Line 12"/>
          <p:cNvSpPr>
            <a:spLocks noChangeShapeType="1"/>
          </p:cNvSpPr>
          <p:nvPr/>
        </p:nvSpPr>
        <p:spPr bwMode="auto">
          <a:xfrm flipH="1">
            <a:off x="3749675" y="4648200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13"/>
          <p:cNvSpPr>
            <a:spLocks noChangeShapeType="1"/>
          </p:cNvSpPr>
          <p:nvPr/>
        </p:nvSpPr>
        <p:spPr bwMode="auto">
          <a:xfrm>
            <a:off x="4359275" y="4648200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14"/>
          <p:cNvSpPr>
            <a:spLocks noChangeShapeType="1"/>
          </p:cNvSpPr>
          <p:nvPr/>
        </p:nvSpPr>
        <p:spPr bwMode="auto">
          <a:xfrm flipH="1">
            <a:off x="3140075" y="5486400"/>
            <a:ext cx="609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5"/>
          <p:cNvSpPr>
            <a:spLocks noChangeShapeType="1"/>
          </p:cNvSpPr>
          <p:nvPr/>
        </p:nvSpPr>
        <p:spPr bwMode="auto">
          <a:xfrm>
            <a:off x="3749675" y="5486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6"/>
          <p:cNvSpPr>
            <a:spLocks noChangeShapeType="1"/>
          </p:cNvSpPr>
          <p:nvPr/>
        </p:nvSpPr>
        <p:spPr bwMode="auto">
          <a:xfrm>
            <a:off x="4953000" y="5486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17"/>
          <p:cNvSpPr>
            <a:spLocks noChangeShapeType="1"/>
          </p:cNvSpPr>
          <p:nvPr/>
        </p:nvSpPr>
        <p:spPr bwMode="auto">
          <a:xfrm>
            <a:off x="4953000" y="5486400"/>
            <a:ext cx="609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Text Box 5"/>
          <p:cNvSpPr txBox="1">
            <a:spLocks noChangeArrowheads="1"/>
          </p:cNvSpPr>
          <p:nvPr/>
        </p:nvSpPr>
        <p:spPr bwMode="auto">
          <a:xfrm>
            <a:off x="4206875" y="4271963"/>
            <a:ext cx="339725" cy="39528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FF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28687" name="Text Box 18"/>
          <p:cNvSpPr txBox="1">
            <a:spLocks noChangeArrowheads="1"/>
          </p:cNvSpPr>
          <p:nvPr/>
        </p:nvSpPr>
        <p:spPr bwMode="auto">
          <a:xfrm>
            <a:off x="3581400" y="4271963"/>
            <a:ext cx="606425" cy="39528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FF"/>
                </a:solidFill>
                <a:latin typeface="Calibri" panose="020F0502020204030204" pitchFamily="34" charset="0"/>
              </a:rPr>
              <a:t>root</a:t>
            </a:r>
          </a:p>
        </p:txBody>
      </p:sp>
      <p:sp>
        <p:nvSpPr>
          <p:cNvPr id="28688" name="Text Box 6"/>
          <p:cNvSpPr txBox="1">
            <a:spLocks noChangeArrowheads="1"/>
          </p:cNvSpPr>
          <p:nvPr/>
        </p:nvSpPr>
        <p:spPr bwMode="auto">
          <a:xfrm>
            <a:off x="3597275" y="5110163"/>
            <a:ext cx="339725" cy="39528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FF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28689" name="Text Box 7"/>
          <p:cNvSpPr txBox="1">
            <a:spLocks noChangeArrowheads="1"/>
          </p:cNvSpPr>
          <p:nvPr/>
        </p:nvSpPr>
        <p:spPr bwMode="auto">
          <a:xfrm>
            <a:off x="4800600" y="5110163"/>
            <a:ext cx="339725" cy="395287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FF"/>
                </a:solidFill>
                <a:latin typeface="Calibri" panose="020F0502020204030204" pitchFamily="34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7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Binary Search Tree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Consequences:</a:t>
            </a:r>
          </a:p>
          <a:p>
            <a:pPr lvl="1" eaLnBrk="1" hangingPunct="1"/>
            <a:r>
              <a:rPr lang="en-US" altLang="en-US" sz="2300" smtClean="0"/>
              <a:t>The smallest element in a binary search tree (BST) is the “left-most” node</a:t>
            </a:r>
          </a:p>
          <a:p>
            <a:pPr lvl="1" eaLnBrk="1" hangingPunct="1"/>
            <a:endParaRPr lang="en-US" altLang="en-US" sz="2300" smtClean="0"/>
          </a:p>
          <a:p>
            <a:pPr lvl="1" eaLnBrk="1" hangingPunct="1"/>
            <a:r>
              <a:rPr lang="en-US" altLang="en-US" sz="2300" smtClean="0"/>
              <a:t>The largest element in a BST is the “right-most” node</a:t>
            </a:r>
          </a:p>
          <a:p>
            <a:pPr lvl="1" eaLnBrk="1" hangingPunct="1"/>
            <a:endParaRPr lang="en-US" altLang="en-US" sz="2300" smtClean="0"/>
          </a:p>
          <a:p>
            <a:pPr lvl="1" eaLnBrk="1" hangingPunct="1"/>
            <a:r>
              <a:rPr lang="en-US" altLang="en-US" sz="2300" smtClean="0"/>
              <a:t>Inorder traversal of a BST encounters nodes in increasing order</a:t>
            </a:r>
          </a:p>
        </p:txBody>
      </p:sp>
      <p:grpSp>
        <p:nvGrpSpPr>
          <p:cNvPr id="29700" name="Group 4"/>
          <p:cNvGrpSpPr>
            <a:grpSpLocks/>
          </p:cNvGrpSpPr>
          <p:nvPr/>
        </p:nvGrpSpPr>
        <p:grpSpPr bwMode="auto">
          <a:xfrm>
            <a:off x="5410200" y="4572000"/>
            <a:ext cx="2778125" cy="1995488"/>
            <a:chOff x="1632" y="2304"/>
            <a:chExt cx="1750" cy="1257"/>
          </a:xfrm>
        </p:grpSpPr>
        <p:sp>
          <p:nvSpPr>
            <p:cNvPr id="29701" name="Text Box 5"/>
            <p:cNvSpPr txBox="1">
              <a:spLocks noChangeArrowheads="1"/>
            </p:cNvSpPr>
            <p:nvPr/>
          </p:nvSpPr>
          <p:spPr bwMode="auto">
            <a:xfrm>
              <a:off x="2410" y="2304"/>
              <a:ext cx="214" cy="249"/>
            </a:xfrm>
            <a:prstGeom prst="rect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FFFF"/>
                  </a:solidFill>
                  <a:latin typeface="Calibri" panose="020F0502020204030204" pitchFamily="34" charset="0"/>
                </a:rPr>
                <a:t>4</a:t>
              </a:r>
            </a:p>
          </p:txBody>
        </p:sp>
        <p:sp>
          <p:nvSpPr>
            <p:cNvPr id="29702" name="Text Box 6"/>
            <p:cNvSpPr txBox="1">
              <a:spLocks noChangeArrowheads="1"/>
            </p:cNvSpPr>
            <p:nvPr/>
          </p:nvSpPr>
          <p:spPr bwMode="auto">
            <a:xfrm>
              <a:off x="2026" y="2835"/>
              <a:ext cx="214" cy="249"/>
            </a:xfrm>
            <a:prstGeom prst="rect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FFFF"/>
                  </a:solidFill>
                  <a:latin typeface="Calibri" panose="020F0502020204030204" pitchFamily="34" charset="0"/>
                </a:rPr>
                <a:t>2</a:t>
              </a:r>
            </a:p>
          </p:txBody>
        </p:sp>
        <p:sp>
          <p:nvSpPr>
            <p:cNvPr id="29703" name="Text Box 7"/>
            <p:cNvSpPr txBox="1">
              <a:spLocks noChangeArrowheads="1"/>
            </p:cNvSpPr>
            <p:nvPr/>
          </p:nvSpPr>
          <p:spPr bwMode="auto">
            <a:xfrm>
              <a:off x="2784" y="2835"/>
              <a:ext cx="214" cy="249"/>
            </a:xfrm>
            <a:prstGeom prst="rect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FFFF"/>
                  </a:solidFill>
                  <a:latin typeface="Calibri" panose="020F0502020204030204" pitchFamily="34" charset="0"/>
                </a:rPr>
                <a:t>6</a:t>
              </a:r>
            </a:p>
          </p:txBody>
        </p:sp>
        <p:sp>
          <p:nvSpPr>
            <p:cNvPr id="29704" name="Text Box 8"/>
            <p:cNvSpPr txBox="1">
              <a:spLocks noChangeArrowheads="1"/>
            </p:cNvSpPr>
            <p:nvPr/>
          </p:nvSpPr>
          <p:spPr bwMode="auto">
            <a:xfrm>
              <a:off x="1632" y="3312"/>
              <a:ext cx="214" cy="249"/>
            </a:xfrm>
            <a:prstGeom prst="rect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FFFF"/>
                  </a:solidFill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29705" name="Text Box 9"/>
            <p:cNvSpPr txBox="1">
              <a:spLocks noChangeArrowheads="1"/>
            </p:cNvSpPr>
            <p:nvPr/>
          </p:nvSpPr>
          <p:spPr bwMode="auto">
            <a:xfrm>
              <a:off x="2016" y="3312"/>
              <a:ext cx="214" cy="249"/>
            </a:xfrm>
            <a:prstGeom prst="rect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FFFF"/>
                  </a:solidFill>
                  <a:latin typeface="Calibri" panose="020F0502020204030204" pitchFamily="34" charset="0"/>
                </a:rPr>
                <a:t>3</a:t>
              </a:r>
            </a:p>
          </p:txBody>
        </p:sp>
        <p:sp>
          <p:nvSpPr>
            <p:cNvPr id="29706" name="Text Box 10"/>
            <p:cNvSpPr txBox="1">
              <a:spLocks noChangeArrowheads="1"/>
            </p:cNvSpPr>
            <p:nvPr/>
          </p:nvSpPr>
          <p:spPr bwMode="auto">
            <a:xfrm>
              <a:off x="3168" y="3312"/>
              <a:ext cx="214" cy="249"/>
            </a:xfrm>
            <a:prstGeom prst="rect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FFFF"/>
                  </a:solidFill>
                  <a:latin typeface="Calibri" panose="020F0502020204030204" pitchFamily="34" charset="0"/>
                </a:rPr>
                <a:t>7</a:t>
              </a:r>
            </a:p>
          </p:txBody>
        </p:sp>
        <p:sp>
          <p:nvSpPr>
            <p:cNvPr id="29707" name="Text Box 11"/>
            <p:cNvSpPr txBox="1">
              <a:spLocks noChangeArrowheads="1"/>
            </p:cNvSpPr>
            <p:nvPr/>
          </p:nvSpPr>
          <p:spPr bwMode="auto">
            <a:xfrm>
              <a:off x="2784" y="3312"/>
              <a:ext cx="214" cy="249"/>
            </a:xfrm>
            <a:prstGeom prst="rect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FFFF"/>
                  </a:solidFill>
                  <a:latin typeface="Calibri" panose="020F0502020204030204" pitchFamily="34" charset="0"/>
                </a:rPr>
                <a:t>5</a:t>
              </a:r>
            </a:p>
          </p:txBody>
        </p:sp>
        <p:sp>
          <p:nvSpPr>
            <p:cNvPr id="29708" name="Line 12"/>
            <p:cNvSpPr>
              <a:spLocks noChangeShapeType="1"/>
            </p:cNvSpPr>
            <p:nvPr/>
          </p:nvSpPr>
          <p:spPr bwMode="auto">
            <a:xfrm flipH="1">
              <a:off x="2122" y="2544"/>
              <a:ext cx="384" cy="288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9" name="Line 13"/>
            <p:cNvSpPr>
              <a:spLocks noChangeShapeType="1"/>
            </p:cNvSpPr>
            <p:nvPr/>
          </p:nvSpPr>
          <p:spPr bwMode="auto">
            <a:xfrm>
              <a:off x="2506" y="2544"/>
              <a:ext cx="384" cy="288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0" name="Line 14"/>
            <p:cNvSpPr>
              <a:spLocks noChangeShapeType="1"/>
            </p:cNvSpPr>
            <p:nvPr/>
          </p:nvSpPr>
          <p:spPr bwMode="auto">
            <a:xfrm flipH="1">
              <a:off x="1738" y="3072"/>
              <a:ext cx="384" cy="24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1" name="Line 15"/>
            <p:cNvSpPr>
              <a:spLocks noChangeShapeType="1"/>
            </p:cNvSpPr>
            <p:nvPr/>
          </p:nvSpPr>
          <p:spPr bwMode="auto">
            <a:xfrm>
              <a:off x="2122" y="3072"/>
              <a:ext cx="0" cy="24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2" name="Line 16"/>
            <p:cNvSpPr>
              <a:spLocks noChangeShapeType="1"/>
            </p:cNvSpPr>
            <p:nvPr/>
          </p:nvSpPr>
          <p:spPr bwMode="auto">
            <a:xfrm>
              <a:off x="2880" y="3072"/>
              <a:ext cx="0" cy="24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3" name="Line 17"/>
            <p:cNvSpPr>
              <a:spLocks noChangeShapeType="1"/>
            </p:cNvSpPr>
            <p:nvPr/>
          </p:nvSpPr>
          <p:spPr bwMode="auto">
            <a:xfrm>
              <a:off x="2880" y="3072"/>
              <a:ext cx="384" cy="24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4" name="Text Box 18"/>
            <p:cNvSpPr txBox="1">
              <a:spLocks noChangeArrowheads="1"/>
            </p:cNvSpPr>
            <p:nvPr/>
          </p:nvSpPr>
          <p:spPr bwMode="auto">
            <a:xfrm>
              <a:off x="2016" y="2310"/>
              <a:ext cx="36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FFFF"/>
                  </a:solidFill>
                  <a:latin typeface="Calibri" panose="020F0502020204030204" pitchFamily="34" charset="0"/>
                </a:rPr>
                <a:t>root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1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B580DEEF-7D12-4584-8F87-CD7CED4D04BC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algn="l" eaLnBrk="1" hangingPunct="1"/>
              <a:t>12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pSp>
        <p:nvGrpSpPr>
          <p:cNvPr id="5126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128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E8F1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29" name="Rectangle 7"/>
            <p:cNvSpPr>
              <a:spLocks noChangeArrowheads="1"/>
            </p:cNvSpPr>
            <p:nvPr/>
          </p:nvSpPr>
          <p:spPr bwMode="auto">
            <a:xfrm>
              <a:off x="53" y="3996"/>
              <a:ext cx="37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fld id="{0A43905A-534D-4125-812A-D874EA83D2CF}" type="slidenum">
                <a:rPr lang="en-US" altLang="en-US" sz="2600" b="1">
                  <a:solidFill>
                    <a:schemeClr val="bg2"/>
                  </a:solidFill>
                </a:rPr>
                <a:pPr eaLnBrk="1" hangingPunct="1"/>
                <a:t>12</a:t>
              </a:fld>
              <a:endParaRPr lang="en-US" altLang="en-US" sz="2600" b="1">
                <a:solidFill>
                  <a:schemeClr val="bg2"/>
                </a:solidFill>
              </a:endParaRPr>
            </a:p>
          </p:txBody>
        </p:sp>
        <p:grpSp>
          <p:nvGrpSpPr>
            <p:cNvPr id="5130" name="Group 8"/>
            <p:cNvGrpSpPr>
              <a:grpSpLocks/>
            </p:cNvGrpSpPr>
            <p:nvPr/>
          </p:nvGrpSpPr>
          <p:grpSpPr bwMode="auto">
            <a:xfrm>
              <a:off x="144" y="3888"/>
              <a:ext cx="4656" cy="105"/>
              <a:chOff x="144" y="1248"/>
              <a:chExt cx="4656" cy="201"/>
            </a:xfrm>
          </p:grpSpPr>
          <p:sp>
            <p:nvSpPr>
              <p:cNvPr id="5135" name="AutoShape 9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36" name="AutoShape 10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13675" name="Text Box 11">
              <a:hlinkClick r:id="rId3" action="ppaction://hlinkpres?slideindex=2&amp;slidetitle=Main Index"/>
            </p:cNvPr>
            <p:cNvSpPr txBox="1">
              <a:spLocks noChangeArrowheads="1"/>
            </p:cNvSpPr>
            <p:nvPr/>
          </p:nvSpPr>
          <p:spPr bwMode="auto">
            <a:xfrm>
              <a:off x="2112" y="4032"/>
              <a:ext cx="67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400"/>
                <a:t>Main Index</a:t>
              </a:r>
            </a:p>
          </p:txBody>
        </p:sp>
        <p:sp>
          <p:nvSpPr>
            <p:cNvPr id="113676" name="Text Box 12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2976" y="4032"/>
              <a:ext cx="576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400"/>
                <a:t>Contents</a:t>
              </a:r>
            </a:p>
          </p:txBody>
        </p:sp>
        <p:sp>
          <p:nvSpPr>
            <p:cNvPr id="5133" name="Line 13">
              <a:hlinkClick r:id="" action="ppaction://hlinkshowjump?jump=nextslide"/>
            </p:cNvPr>
            <p:cNvSpPr>
              <a:spLocks noChangeShapeType="1"/>
            </p:cNvSpPr>
            <p:nvPr/>
          </p:nvSpPr>
          <p:spPr bwMode="auto">
            <a:xfrm>
              <a:off x="5520" y="4128"/>
              <a:ext cx="9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4" name="Line 14">
              <a:hlinkClick r:id="" action="ppaction://hlinkshowjump?jump=previousslide"/>
            </p:cNvPr>
            <p:cNvSpPr>
              <a:spLocks noChangeShapeType="1"/>
            </p:cNvSpPr>
            <p:nvPr/>
          </p:nvSpPr>
          <p:spPr bwMode="auto">
            <a:xfrm rot="10800000">
              <a:off x="5232" y="4128"/>
              <a:ext cx="96" cy="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Binary Search Trees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0" y="304800"/>
          <a:ext cx="5562600" cy="383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SmartDraw" r:id="rId4" imgW="1837800" imgH="1267920" progId="SmartDraw.2">
                  <p:embed/>
                </p:oleObj>
              </mc:Choice>
              <mc:Fallback>
                <p:oleObj name="SmartDraw" r:id="rId4" imgW="1837800" imgH="1267920" progId="SmartDraw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04800"/>
                        <a:ext cx="5562600" cy="3836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685800" y="4191000"/>
          <a:ext cx="4191000" cy="186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SmartDraw" r:id="rId6" imgW="1249560" imgH="557640" progId="SmartDraw.2">
                  <p:embed/>
                </p:oleObj>
              </mc:Choice>
              <mc:Fallback>
                <p:oleObj name="SmartDraw" r:id="rId6" imgW="1249560" imgH="557640" progId="SmartDraw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191000"/>
                        <a:ext cx="4191000" cy="186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4419600" y="838200"/>
          <a:ext cx="4287838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SmartDraw" r:id="rId8" imgW="1435320" imgH="1453680" progId="SmartDraw.2">
                  <p:embed/>
                </p:oleObj>
              </mc:Choice>
              <mc:Fallback>
                <p:oleObj name="SmartDraw" r:id="rId8" imgW="1435320" imgH="1453680" progId="SmartDraw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838200"/>
                        <a:ext cx="4287838" cy="434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99DF3DB7-F342-4335-99C6-B20E633489E2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algn="l" eaLnBrk="1" hangingPunct="1"/>
              <a:t>13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pSp>
        <p:nvGrpSpPr>
          <p:cNvPr id="6148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E4F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53" y="3996"/>
              <a:ext cx="37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fld id="{822C0AF2-FBCA-4367-AB36-EFCD25FD542C}" type="slidenum">
                <a:rPr lang="en-US" altLang="en-US" sz="2600" b="1"/>
                <a:pPr eaLnBrk="1" hangingPunct="1"/>
                <a:t>13</a:t>
              </a:fld>
              <a:endParaRPr lang="en-US" altLang="en-US" sz="2600" b="1"/>
            </a:p>
          </p:txBody>
        </p:sp>
        <p:grpSp>
          <p:nvGrpSpPr>
            <p:cNvPr id="6152" name="Group 8"/>
            <p:cNvGrpSpPr>
              <a:grpSpLocks/>
            </p:cNvGrpSpPr>
            <p:nvPr/>
          </p:nvGrpSpPr>
          <p:grpSpPr bwMode="auto">
            <a:xfrm>
              <a:off x="144" y="3888"/>
              <a:ext cx="4656" cy="105"/>
              <a:chOff x="144" y="1248"/>
              <a:chExt cx="4656" cy="201"/>
            </a:xfrm>
          </p:grpSpPr>
          <p:sp>
            <p:nvSpPr>
              <p:cNvPr id="6157" name="AutoShape 9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rgbClr val="99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58" name="AutoShape 10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rgbClr val="99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14699" name="Text Box 11">
              <a:hlinkClick r:id="rId3" action="ppaction://hlinkpres?slideindex=2&amp;slidetitle=Main Index"/>
            </p:cNvPr>
            <p:cNvSpPr txBox="1">
              <a:spLocks noChangeArrowheads="1"/>
            </p:cNvSpPr>
            <p:nvPr/>
          </p:nvSpPr>
          <p:spPr bwMode="auto">
            <a:xfrm>
              <a:off x="2112" y="4032"/>
              <a:ext cx="672" cy="192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400">
                  <a:solidFill>
                    <a:schemeClr val="bg1"/>
                  </a:solidFill>
                </a:rPr>
                <a:t>Main Index</a:t>
              </a:r>
            </a:p>
          </p:txBody>
        </p:sp>
        <p:sp>
          <p:nvSpPr>
            <p:cNvPr id="114700" name="Text Box 12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2976" y="4032"/>
              <a:ext cx="576" cy="192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400">
                  <a:solidFill>
                    <a:schemeClr val="bg1"/>
                  </a:solidFill>
                </a:rPr>
                <a:t>Contents</a:t>
              </a:r>
            </a:p>
          </p:txBody>
        </p:sp>
        <p:sp>
          <p:nvSpPr>
            <p:cNvPr id="6155" name="Line 13">
              <a:hlinkClick r:id="" action="ppaction://hlinkshowjump?jump=nextslide"/>
            </p:cNvPr>
            <p:cNvSpPr>
              <a:spLocks noChangeShapeType="1"/>
            </p:cNvSpPr>
            <p:nvPr/>
          </p:nvSpPr>
          <p:spPr bwMode="auto">
            <a:xfrm>
              <a:off x="5520" y="4128"/>
              <a:ext cx="9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6" name="Line 14">
              <a:hlinkClick r:id="" action="ppaction://hlinkshowjump?jump=previousslide"/>
            </p:cNvPr>
            <p:cNvSpPr>
              <a:spLocks noChangeShapeType="1"/>
            </p:cNvSpPr>
            <p:nvPr/>
          </p:nvSpPr>
          <p:spPr bwMode="auto">
            <a:xfrm rot="10800000">
              <a:off x="5232" y="4128"/>
              <a:ext cx="96" cy="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0" y="2895600"/>
          <a:ext cx="9248775" cy="341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SmartDraw" r:id="rId4" imgW="4590000" imgH="1688400" progId="SmartDraw.2">
                  <p:embed/>
                </p:oleObj>
              </mc:Choice>
              <mc:Fallback>
                <p:oleObj name="SmartDraw" r:id="rId4" imgW="4590000" imgH="1688400" progId="SmartDraw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895600"/>
                        <a:ext cx="9248775" cy="3417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703" name="Text Box 15"/>
          <p:cNvSpPr txBox="1">
            <a:spLocks noChangeArrowheads="1"/>
          </p:cNvSpPr>
          <p:nvPr/>
        </p:nvSpPr>
        <p:spPr bwMode="auto">
          <a:xfrm>
            <a:off x="0" y="228600"/>
            <a:ext cx="91440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174625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1" u="sng"/>
              <a:t>Current	Node</a:t>
            </a:r>
            <a:r>
              <a:rPr lang="en-US" b="1"/>
              <a:t>			</a:t>
            </a:r>
            <a:r>
              <a:rPr lang="en-US" b="1" u="sng"/>
              <a:t>Action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en-US" i="1">
                <a:solidFill>
                  <a:schemeClr val="folHlink"/>
                </a:solidFill>
              </a:rPr>
              <a:t>LOCATING DATA IN A TREE-</a:t>
            </a:r>
          </a:p>
          <a:p>
            <a:pPr defTabSz="174625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1"/>
              <a:t>Root = 50						Compare item = 37 and 50</a:t>
            </a:r>
          </a:p>
          <a:p>
            <a:pPr defTabSz="174625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1"/>
              <a:t>															37 &lt; 50, move to the left subtree</a:t>
            </a:r>
          </a:p>
          <a:p>
            <a:pPr defTabSz="174625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1"/>
              <a:t>Node = 30						Compare item = 37 and 30</a:t>
            </a:r>
          </a:p>
          <a:p>
            <a:pPr defTabSz="174625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1"/>
              <a:t>															37 &gt; 30, move to the right subtree</a:t>
            </a:r>
          </a:p>
          <a:p>
            <a:pPr defTabSz="174625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1"/>
              <a:t>Node = 35						Compare item = 37 and 35</a:t>
            </a:r>
          </a:p>
          <a:p>
            <a:pPr defTabSz="174625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1"/>
              <a:t>															37 &gt; 35, move to the right subtree</a:t>
            </a:r>
          </a:p>
          <a:p>
            <a:pPr defTabSz="174625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1"/>
              <a:t>Node = 37						Compare item = 37 and 37. Item found.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hlinkClick r:id="rId2"/>
              </a:rPr>
              <a:t>http://en.wikipedia.org/wiki/Binary_tree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>
                <a:hlinkClick r:id="rId3"/>
              </a:rPr>
              <a:t>http://en.wikipedia.org/wiki/Binary_search_tree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Graph - </a:t>
            </a:r>
            <a:r>
              <a:rPr lang="en-US" altLang="en-US" dirty="0" smtClean="0">
                <a:hlinkClick r:id="rId4"/>
              </a:rPr>
              <a:t>http://</a:t>
            </a:r>
            <a:r>
              <a:rPr lang="en-US" altLang="en-US" dirty="0" smtClean="0">
                <a:hlinkClick r:id="rId4"/>
              </a:rPr>
              <a:t>xlinux.nist.gov/dads/HTML/graph.html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Is it a Tree?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581400" y="1676400"/>
            <a:ext cx="2286000" cy="2286000"/>
            <a:chOff x="3504" y="1632"/>
            <a:chExt cx="1440" cy="1440"/>
          </a:xfrm>
        </p:grpSpPr>
        <p:sp>
          <p:nvSpPr>
            <p:cNvPr id="22592" name="Oval 4"/>
            <p:cNvSpPr>
              <a:spLocks noChangeArrowheads="1"/>
            </p:cNvSpPr>
            <p:nvPr/>
          </p:nvSpPr>
          <p:spPr bwMode="auto">
            <a:xfrm>
              <a:off x="3744" y="2016"/>
              <a:ext cx="192" cy="192"/>
            </a:xfrm>
            <a:prstGeom prst="ellipse">
              <a:avLst/>
            </a:prstGeom>
            <a:solidFill>
              <a:srgbClr val="FF6FCF"/>
            </a:solidFill>
            <a:ln w="9525">
              <a:solidFill>
                <a:srgbClr val="80004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22593" name="Oval 5"/>
            <p:cNvSpPr>
              <a:spLocks noChangeArrowheads="1"/>
            </p:cNvSpPr>
            <p:nvPr/>
          </p:nvSpPr>
          <p:spPr bwMode="auto">
            <a:xfrm>
              <a:off x="4128" y="1632"/>
              <a:ext cx="192" cy="192"/>
            </a:xfrm>
            <a:prstGeom prst="ellipse">
              <a:avLst/>
            </a:prstGeom>
            <a:solidFill>
              <a:srgbClr val="FF6FCF"/>
            </a:solidFill>
            <a:ln w="9525">
              <a:solidFill>
                <a:srgbClr val="80004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22594" name="Oval 6"/>
            <p:cNvSpPr>
              <a:spLocks noChangeArrowheads="1"/>
            </p:cNvSpPr>
            <p:nvPr/>
          </p:nvSpPr>
          <p:spPr bwMode="auto">
            <a:xfrm>
              <a:off x="4512" y="2016"/>
              <a:ext cx="192" cy="192"/>
            </a:xfrm>
            <a:prstGeom prst="ellipse">
              <a:avLst/>
            </a:prstGeom>
            <a:solidFill>
              <a:srgbClr val="FF6FCF"/>
            </a:solidFill>
            <a:ln w="9525">
              <a:solidFill>
                <a:srgbClr val="80004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22595" name="Line 7"/>
            <p:cNvSpPr>
              <a:spLocks noChangeShapeType="1"/>
            </p:cNvSpPr>
            <p:nvPr/>
          </p:nvSpPr>
          <p:spPr bwMode="auto">
            <a:xfrm flipH="1">
              <a:off x="3840" y="1824"/>
              <a:ext cx="336" cy="192"/>
            </a:xfrm>
            <a:prstGeom prst="line">
              <a:avLst/>
            </a:prstGeom>
            <a:noFill/>
            <a:ln w="12700">
              <a:solidFill>
                <a:srgbClr val="8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6" name="Line 8"/>
            <p:cNvSpPr>
              <a:spLocks noChangeShapeType="1"/>
            </p:cNvSpPr>
            <p:nvPr/>
          </p:nvSpPr>
          <p:spPr bwMode="auto">
            <a:xfrm>
              <a:off x="4272" y="1824"/>
              <a:ext cx="336" cy="192"/>
            </a:xfrm>
            <a:prstGeom prst="line">
              <a:avLst/>
            </a:prstGeom>
            <a:noFill/>
            <a:ln w="12700">
              <a:solidFill>
                <a:srgbClr val="8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7" name="Oval 9"/>
            <p:cNvSpPr>
              <a:spLocks noChangeArrowheads="1"/>
            </p:cNvSpPr>
            <p:nvPr/>
          </p:nvSpPr>
          <p:spPr bwMode="auto">
            <a:xfrm>
              <a:off x="3504" y="2448"/>
              <a:ext cx="192" cy="192"/>
            </a:xfrm>
            <a:prstGeom prst="ellipse">
              <a:avLst/>
            </a:prstGeom>
            <a:solidFill>
              <a:srgbClr val="FF6FCF"/>
            </a:solidFill>
            <a:ln w="9525">
              <a:solidFill>
                <a:srgbClr val="80004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22598" name="Oval 10"/>
            <p:cNvSpPr>
              <a:spLocks noChangeArrowheads="1"/>
            </p:cNvSpPr>
            <p:nvPr/>
          </p:nvSpPr>
          <p:spPr bwMode="auto">
            <a:xfrm>
              <a:off x="3984" y="2448"/>
              <a:ext cx="192" cy="192"/>
            </a:xfrm>
            <a:prstGeom prst="ellipse">
              <a:avLst/>
            </a:prstGeom>
            <a:solidFill>
              <a:srgbClr val="FF6FCF"/>
            </a:solidFill>
            <a:ln w="9525">
              <a:solidFill>
                <a:srgbClr val="80004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22599" name="Line 11"/>
            <p:cNvSpPr>
              <a:spLocks noChangeShapeType="1"/>
            </p:cNvSpPr>
            <p:nvPr/>
          </p:nvSpPr>
          <p:spPr bwMode="auto">
            <a:xfrm flipH="1">
              <a:off x="3648" y="2208"/>
              <a:ext cx="144" cy="240"/>
            </a:xfrm>
            <a:prstGeom prst="line">
              <a:avLst/>
            </a:prstGeom>
            <a:noFill/>
            <a:ln w="12700">
              <a:solidFill>
                <a:srgbClr val="8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0" name="Oval 12"/>
            <p:cNvSpPr>
              <a:spLocks noChangeArrowheads="1"/>
            </p:cNvSpPr>
            <p:nvPr/>
          </p:nvSpPr>
          <p:spPr bwMode="auto">
            <a:xfrm>
              <a:off x="4752" y="2448"/>
              <a:ext cx="192" cy="192"/>
            </a:xfrm>
            <a:prstGeom prst="ellipse">
              <a:avLst/>
            </a:prstGeom>
            <a:solidFill>
              <a:srgbClr val="FF6FCF"/>
            </a:solidFill>
            <a:ln w="9525">
              <a:solidFill>
                <a:srgbClr val="80004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22601" name="Line 13"/>
            <p:cNvSpPr>
              <a:spLocks noChangeShapeType="1"/>
            </p:cNvSpPr>
            <p:nvPr/>
          </p:nvSpPr>
          <p:spPr bwMode="auto">
            <a:xfrm>
              <a:off x="4656" y="2208"/>
              <a:ext cx="144" cy="240"/>
            </a:xfrm>
            <a:prstGeom prst="line">
              <a:avLst/>
            </a:prstGeom>
            <a:noFill/>
            <a:ln w="12700">
              <a:solidFill>
                <a:srgbClr val="8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2" name="Oval 14"/>
            <p:cNvSpPr>
              <a:spLocks noChangeArrowheads="1"/>
            </p:cNvSpPr>
            <p:nvPr/>
          </p:nvSpPr>
          <p:spPr bwMode="auto">
            <a:xfrm>
              <a:off x="3744" y="2880"/>
              <a:ext cx="192" cy="192"/>
            </a:xfrm>
            <a:prstGeom prst="ellipse">
              <a:avLst/>
            </a:prstGeom>
            <a:solidFill>
              <a:srgbClr val="FF6FCF"/>
            </a:solidFill>
            <a:ln w="9525">
              <a:solidFill>
                <a:srgbClr val="80004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22603" name="Line 15"/>
            <p:cNvSpPr>
              <a:spLocks noChangeShapeType="1"/>
            </p:cNvSpPr>
            <p:nvPr/>
          </p:nvSpPr>
          <p:spPr bwMode="auto">
            <a:xfrm>
              <a:off x="3648" y="2640"/>
              <a:ext cx="144" cy="240"/>
            </a:xfrm>
            <a:prstGeom prst="line">
              <a:avLst/>
            </a:prstGeom>
            <a:noFill/>
            <a:ln w="12700">
              <a:solidFill>
                <a:srgbClr val="8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295400" y="4267200"/>
            <a:ext cx="1905000" cy="1600200"/>
            <a:chOff x="2160" y="1056"/>
            <a:chExt cx="1200" cy="1008"/>
          </a:xfrm>
        </p:grpSpPr>
        <p:sp>
          <p:nvSpPr>
            <p:cNvPr id="22582" name="Oval 17"/>
            <p:cNvSpPr>
              <a:spLocks noChangeArrowheads="1"/>
            </p:cNvSpPr>
            <p:nvPr/>
          </p:nvSpPr>
          <p:spPr bwMode="auto">
            <a:xfrm>
              <a:off x="2400" y="1440"/>
              <a:ext cx="192" cy="192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22583" name="Oval 18"/>
            <p:cNvSpPr>
              <a:spLocks noChangeArrowheads="1"/>
            </p:cNvSpPr>
            <p:nvPr/>
          </p:nvSpPr>
          <p:spPr bwMode="auto">
            <a:xfrm>
              <a:off x="2784" y="1056"/>
              <a:ext cx="192" cy="192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22584" name="Oval 19"/>
            <p:cNvSpPr>
              <a:spLocks noChangeArrowheads="1"/>
            </p:cNvSpPr>
            <p:nvPr/>
          </p:nvSpPr>
          <p:spPr bwMode="auto">
            <a:xfrm>
              <a:off x="3168" y="1440"/>
              <a:ext cx="192" cy="192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22585" name="Line 20"/>
            <p:cNvSpPr>
              <a:spLocks noChangeShapeType="1"/>
            </p:cNvSpPr>
            <p:nvPr/>
          </p:nvSpPr>
          <p:spPr bwMode="auto">
            <a:xfrm flipH="1">
              <a:off x="2496" y="1248"/>
              <a:ext cx="336" cy="192"/>
            </a:xfrm>
            <a:prstGeom prst="line">
              <a:avLst/>
            </a:prstGeom>
            <a:noFill/>
            <a:ln w="12700">
              <a:solidFill>
                <a:srgbClr val="804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6" name="Line 21"/>
            <p:cNvSpPr>
              <a:spLocks noChangeShapeType="1"/>
            </p:cNvSpPr>
            <p:nvPr/>
          </p:nvSpPr>
          <p:spPr bwMode="auto">
            <a:xfrm>
              <a:off x="2928" y="1248"/>
              <a:ext cx="336" cy="192"/>
            </a:xfrm>
            <a:prstGeom prst="line">
              <a:avLst/>
            </a:prstGeom>
            <a:noFill/>
            <a:ln w="12700">
              <a:solidFill>
                <a:srgbClr val="804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7" name="Oval 22"/>
            <p:cNvSpPr>
              <a:spLocks noChangeArrowheads="1"/>
            </p:cNvSpPr>
            <p:nvPr/>
          </p:nvSpPr>
          <p:spPr bwMode="auto">
            <a:xfrm>
              <a:off x="2160" y="1872"/>
              <a:ext cx="192" cy="192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22588" name="Oval 23"/>
            <p:cNvSpPr>
              <a:spLocks noChangeArrowheads="1"/>
            </p:cNvSpPr>
            <p:nvPr/>
          </p:nvSpPr>
          <p:spPr bwMode="auto">
            <a:xfrm>
              <a:off x="2640" y="1872"/>
              <a:ext cx="192" cy="192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rgbClr val="804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22589" name="Line 24"/>
            <p:cNvSpPr>
              <a:spLocks noChangeShapeType="1"/>
            </p:cNvSpPr>
            <p:nvPr/>
          </p:nvSpPr>
          <p:spPr bwMode="auto">
            <a:xfrm flipH="1">
              <a:off x="2304" y="1632"/>
              <a:ext cx="144" cy="240"/>
            </a:xfrm>
            <a:prstGeom prst="line">
              <a:avLst/>
            </a:prstGeom>
            <a:noFill/>
            <a:ln w="12700">
              <a:solidFill>
                <a:srgbClr val="804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0" name="Line 25"/>
            <p:cNvSpPr>
              <a:spLocks noChangeShapeType="1"/>
            </p:cNvSpPr>
            <p:nvPr/>
          </p:nvSpPr>
          <p:spPr bwMode="auto">
            <a:xfrm>
              <a:off x="2544" y="1632"/>
              <a:ext cx="144" cy="240"/>
            </a:xfrm>
            <a:prstGeom prst="line">
              <a:avLst/>
            </a:prstGeom>
            <a:noFill/>
            <a:ln w="12700">
              <a:solidFill>
                <a:srgbClr val="804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1" name="Line 26"/>
            <p:cNvSpPr>
              <a:spLocks noChangeShapeType="1"/>
            </p:cNvSpPr>
            <p:nvPr/>
          </p:nvSpPr>
          <p:spPr bwMode="auto">
            <a:xfrm flipH="1">
              <a:off x="2784" y="1632"/>
              <a:ext cx="432" cy="240"/>
            </a:xfrm>
            <a:prstGeom prst="line">
              <a:avLst/>
            </a:prstGeom>
            <a:noFill/>
            <a:ln w="12700">
              <a:solidFill>
                <a:srgbClr val="804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6553200" y="1676400"/>
            <a:ext cx="1905000" cy="1600200"/>
            <a:chOff x="1920" y="2352"/>
            <a:chExt cx="1200" cy="1008"/>
          </a:xfrm>
        </p:grpSpPr>
        <p:sp>
          <p:nvSpPr>
            <p:cNvPr id="22567" name="Oval 28"/>
            <p:cNvSpPr>
              <a:spLocks noChangeArrowheads="1"/>
            </p:cNvSpPr>
            <p:nvPr/>
          </p:nvSpPr>
          <p:spPr bwMode="auto">
            <a:xfrm>
              <a:off x="2160" y="2736"/>
              <a:ext cx="192" cy="192"/>
            </a:xfrm>
            <a:prstGeom prst="ellipse">
              <a:avLst/>
            </a:prstGeom>
            <a:solidFill>
              <a:srgbClr val="CCFF66"/>
            </a:solidFill>
            <a:ln w="9525">
              <a:solidFill>
                <a:srgbClr val="408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22568" name="Oval 29"/>
            <p:cNvSpPr>
              <a:spLocks noChangeArrowheads="1"/>
            </p:cNvSpPr>
            <p:nvPr/>
          </p:nvSpPr>
          <p:spPr bwMode="auto">
            <a:xfrm>
              <a:off x="2544" y="2352"/>
              <a:ext cx="192" cy="192"/>
            </a:xfrm>
            <a:prstGeom prst="ellipse">
              <a:avLst/>
            </a:prstGeom>
            <a:solidFill>
              <a:srgbClr val="CCFF66"/>
            </a:solidFill>
            <a:ln w="9525">
              <a:solidFill>
                <a:srgbClr val="408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22569" name="Oval 30"/>
            <p:cNvSpPr>
              <a:spLocks noChangeArrowheads="1"/>
            </p:cNvSpPr>
            <p:nvPr/>
          </p:nvSpPr>
          <p:spPr bwMode="auto">
            <a:xfrm>
              <a:off x="2928" y="2736"/>
              <a:ext cx="192" cy="192"/>
            </a:xfrm>
            <a:prstGeom prst="ellipse">
              <a:avLst/>
            </a:prstGeom>
            <a:solidFill>
              <a:srgbClr val="CCFF66"/>
            </a:solidFill>
            <a:ln w="9525">
              <a:solidFill>
                <a:srgbClr val="408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22570" name="Line 31"/>
            <p:cNvSpPr>
              <a:spLocks noChangeShapeType="1"/>
            </p:cNvSpPr>
            <p:nvPr/>
          </p:nvSpPr>
          <p:spPr bwMode="auto">
            <a:xfrm flipH="1">
              <a:off x="2256" y="2544"/>
              <a:ext cx="336" cy="192"/>
            </a:xfrm>
            <a:prstGeom prst="line">
              <a:avLst/>
            </a:prstGeom>
            <a:noFill/>
            <a:ln w="12700">
              <a:solidFill>
                <a:srgbClr val="4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1" name="Line 32"/>
            <p:cNvSpPr>
              <a:spLocks noChangeShapeType="1"/>
            </p:cNvSpPr>
            <p:nvPr/>
          </p:nvSpPr>
          <p:spPr bwMode="auto">
            <a:xfrm>
              <a:off x="2688" y="2544"/>
              <a:ext cx="336" cy="192"/>
            </a:xfrm>
            <a:prstGeom prst="line">
              <a:avLst/>
            </a:prstGeom>
            <a:noFill/>
            <a:ln w="12700">
              <a:solidFill>
                <a:srgbClr val="4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2" name="Oval 33"/>
            <p:cNvSpPr>
              <a:spLocks noChangeArrowheads="1"/>
            </p:cNvSpPr>
            <p:nvPr/>
          </p:nvSpPr>
          <p:spPr bwMode="auto">
            <a:xfrm>
              <a:off x="1920" y="3168"/>
              <a:ext cx="192" cy="192"/>
            </a:xfrm>
            <a:prstGeom prst="ellipse">
              <a:avLst/>
            </a:prstGeom>
            <a:solidFill>
              <a:srgbClr val="CCFF66"/>
            </a:solidFill>
            <a:ln w="9525">
              <a:solidFill>
                <a:srgbClr val="408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22573" name="Oval 34"/>
            <p:cNvSpPr>
              <a:spLocks noChangeArrowheads="1"/>
            </p:cNvSpPr>
            <p:nvPr/>
          </p:nvSpPr>
          <p:spPr bwMode="auto">
            <a:xfrm>
              <a:off x="2400" y="3168"/>
              <a:ext cx="192" cy="192"/>
            </a:xfrm>
            <a:prstGeom prst="ellipse">
              <a:avLst/>
            </a:prstGeom>
            <a:solidFill>
              <a:srgbClr val="CCFF66"/>
            </a:solidFill>
            <a:ln w="9525">
              <a:solidFill>
                <a:srgbClr val="408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22574" name="Line 35"/>
            <p:cNvSpPr>
              <a:spLocks noChangeShapeType="1"/>
            </p:cNvSpPr>
            <p:nvPr/>
          </p:nvSpPr>
          <p:spPr bwMode="auto">
            <a:xfrm flipH="1">
              <a:off x="2064" y="2928"/>
              <a:ext cx="144" cy="240"/>
            </a:xfrm>
            <a:prstGeom prst="line">
              <a:avLst/>
            </a:prstGeom>
            <a:noFill/>
            <a:ln w="12700">
              <a:solidFill>
                <a:srgbClr val="4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5" name="Line 36"/>
            <p:cNvSpPr>
              <a:spLocks noChangeShapeType="1"/>
            </p:cNvSpPr>
            <p:nvPr/>
          </p:nvSpPr>
          <p:spPr bwMode="auto">
            <a:xfrm>
              <a:off x="2304" y="2928"/>
              <a:ext cx="144" cy="240"/>
            </a:xfrm>
            <a:prstGeom prst="line">
              <a:avLst/>
            </a:prstGeom>
            <a:noFill/>
            <a:ln w="12700">
              <a:solidFill>
                <a:srgbClr val="4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6" name="Oval 37"/>
            <p:cNvSpPr>
              <a:spLocks noChangeArrowheads="1"/>
            </p:cNvSpPr>
            <p:nvPr/>
          </p:nvSpPr>
          <p:spPr bwMode="auto">
            <a:xfrm>
              <a:off x="2928" y="3168"/>
              <a:ext cx="192" cy="192"/>
            </a:xfrm>
            <a:prstGeom prst="ellipse">
              <a:avLst/>
            </a:prstGeom>
            <a:solidFill>
              <a:srgbClr val="CCFF66"/>
            </a:solidFill>
            <a:ln w="9525">
              <a:solidFill>
                <a:srgbClr val="408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22577" name="Line 38"/>
            <p:cNvSpPr>
              <a:spLocks noChangeShapeType="1"/>
            </p:cNvSpPr>
            <p:nvPr/>
          </p:nvSpPr>
          <p:spPr bwMode="auto">
            <a:xfrm>
              <a:off x="3024" y="2928"/>
              <a:ext cx="0" cy="240"/>
            </a:xfrm>
            <a:prstGeom prst="line">
              <a:avLst/>
            </a:prstGeom>
            <a:noFill/>
            <a:ln w="12700">
              <a:solidFill>
                <a:srgbClr val="4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8" name="Oval 39"/>
            <p:cNvSpPr>
              <a:spLocks noChangeArrowheads="1"/>
            </p:cNvSpPr>
            <p:nvPr/>
          </p:nvSpPr>
          <p:spPr bwMode="auto">
            <a:xfrm>
              <a:off x="2160" y="3168"/>
              <a:ext cx="192" cy="192"/>
            </a:xfrm>
            <a:prstGeom prst="ellipse">
              <a:avLst/>
            </a:prstGeom>
            <a:solidFill>
              <a:srgbClr val="CCFF66"/>
            </a:solidFill>
            <a:ln w="9525">
              <a:solidFill>
                <a:srgbClr val="408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22579" name="Line 40"/>
            <p:cNvSpPr>
              <a:spLocks noChangeShapeType="1"/>
            </p:cNvSpPr>
            <p:nvPr/>
          </p:nvSpPr>
          <p:spPr bwMode="auto">
            <a:xfrm>
              <a:off x="2256" y="2928"/>
              <a:ext cx="0" cy="240"/>
            </a:xfrm>
            <a:prstGeom prst="line">
              <a:avLst/>
            </a:prstGeom>
            <a:noFill/>
            <a:ln w="12700">
              <a:solidFill>
                <a:srgbClr val="4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0" name="Oval 41"/>
            <p:cNvSpPr>
              <a:spLocks noChangeArrowheads="1"/>
            </p:cNvSpPr>
            <p:nvPr/>
          </p:nvSpPr>
          <p:spPr bwMode="auto">
            <a:xfrm>
              <a:off x="2544" y="2736"/>
              <a:ext cx="192" cy="192"/>
            </a:xfrm>
            <a:prstGeom prst="ellipse">
              <a:avLst/>
            </a:prstGeom>
            <a:solidFill>
              <a:srgbClr val="CCFF66"/>
            </a:solidFill>
            <a:ln w="9525">
              <a:solidFill>
                <a:srgbClr val="408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22581" name="Line 42"/>
            <p:cNvSpPr>
              <a:spLocks noChangeShapeType="1"/>
            </p:cNvSpPr>
            <p:nvPr/>
          </p:nvSpPr>
          <p:spPr bwMode="auto">
            <a:xfrm flipH="1">
              <a:off x="2640" y="2544"/>
              <a:ext cx="0" cy="192"/>
            </a:xfrm>
            <a:prstGeom prst="line">
              <a:avLst/>
            </a:prstGeom>
            <a:noFill/>
            <a:ln w="12700">
              <a:solidFill>
                <a:srgbClr val="4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685800" y="1676400"/>
            <a:ext cx="2286000" cy="2286000"/>
            <a:chOff x="2688" y="1536"/>
            <a:chExt cx="1440" cy="1440"/>
          </a:xfrm>
        </p:grpSpPr>
        <p:sp>
          <p:nvSpPr>
            <p:cNvPr id="22554" name="Oval 44"/>
            <p:cNvSpPr>
              <a:spLocks noChangeArrowheads="1"/>
            </p:cNvSpPr>
            <p:nvPr/>
          </p:nvSpPr>
          <p:spPr bwMode="auto">
            <a:xfrm>
              <a:off x="2928" y="1920"/>
              <a:ext cx="192" cy="192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22555" name="Oval 45"/>
            <p:cNvSpPr>
              <a:spLocks noChangeArrowheads="1"/>
            </p:cNvSpPr>
            <p:nvPr/>
          </p:nvSpPr>
          <p:spPr bwMode="auto">
            <a:xfrm>
              <a:off x="3312" y="1536"/>
              <a:ext cx="192" cy="192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22556" name="Oval 46"/>
            <p:cNvSpPr>
              <a:spLocks noChangeArrowheads="1"/>
            </p:cNvSpPr>
            <p:nvPr/>
          </p:nvSpPr>
          <p:spPr bwMode="auto">
            <a:xfrm>
              <a:off x="3696" y="1920"/>
              <a:ext cx="192" cy="192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22557" name="Line 47"/>
            <p:cNvSpPr>
              <a:spLocks noChangeShapeType="1"/>
            </p:cNvSpPr>
            <p:nvPr/>
          </p:nvSpPr>
          <p:spPr bwMode="auto">
            <a:xfrm flipH="1">
              <a:off x="3024" y="1728"/>
              <a:ext cx="336" cy="192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8" name="Line 48"/>
            <p:cNvSpPr>
              <a:spLocks noChangeShapeType="1"/>
            </p:cNvSpPr>
            <p:nvPr/>
          </p:nvSpPr>
          <p:spPr bwMode="auto">
            <a:xfrm>
              <a:off x="3456" y="1728"/>
              <a:ext cx="336" cy="192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9" name="Oval 49"/>
            <p:cNvSpPr>
              <a:spLocks noChangeArrowheads="1"/>
            </p:cNvSpPr>
            <p:nvPr/>
          </p:nvSpPr>
          <p:spPr bwMode="auto">
            <a:xfrm>
              <a:off x="2688" y="2352"/>
              <a:ext cx="192" cy="192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22560" name="Oval 50"/>
            <p:cNvSpPr>
              <a:spLocks noChangeArrowheads="1"/>
            </p:cNvSpPr>
            <p:nvPr/>
          </p:nvSpPr>
          <p:spPr bwMode="auto">
            <a:xfrm>
              <a:off x="3168" y="2352"/>
              <a:ext cx="192" cy="192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22561" name="Line 51"/>
            <p:cNvSpPr>
              <a:spLocks noChangeShapeType="1"/>
            </p:cNvSpPr>
            <p:nvPr/>
          </p:nvSpPr>
          <p:spPr bwMode="auto">
            <a:xfrm flipH="1">
              <a:off x="2832" y="2112"/>
              <a:ext cx="144" cy="240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2" name="Line 52"/>
            <p:cNvSpPr>
              <a:spLocks noChangeShapeType="1"/>
            </p:cNvSpPr>
            <p:nvPr/>
          </p:nvSpPr>
          <p:spPr bwMode="auto">
            <a:xfrm>
              <a:off x="3072" y="2112"/>
              <a:ext cx="144" cy="240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3" name="Oval 53"/>
            <p:cNvSpPr>
              <a:spLocks noChangeArrowheads="1"/>
            </p:cNvSpPr>
            <p:nvPr/>
          </p:nvSpPr>
          <p:spPr bwMode="auto">
            <a:xfrm>
              <a:off x="3936" y="2352"/>
              <a:ext cx="192" cy="192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22564" name="Line 54"/>
            <p:cNvSpPr>
              <a:spLocks noChangeShapeType="1"/>
            </p:cNvSpPr>
            <p:nvPr/>
          </p:nvSpPr>
          <p:spPr bwMode="auto">
            <a:xfrm>
              <a:off x="3840" y="2112"/>
              <a:ext cx="144" cy="240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5" name="Oval 55"/>
            <p:cNvSpPr>
              <a:spLocks noChangeArrowheads="1"/>
            </p:cNvSpPr>
            <p:nvPr/>
          </p:nvSpPr>
          <p:spPr bwMode="auto">
            <a:xfrm>
              <a:off x="2928" y="2784"/>
              <a:ext cx="192" cy="192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rgbClr val="00408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22566" name="Line 56"/>
            <p:cNvSpPr>
              <a:spLocks noChangeShapeType="1"/>
            </p:cNvSpPr>
            <p:nvPr/>
          </p:nvSpPr>
          <p:spPr bwMode="auto">
            <a:xfrm>
              <a:off x="2832" y="2544"/>
              <a:ext cx="144" cy="240"/>
            </a:xfrm>
            <a:prstGeom prst="line">
              <a:avLst/>
            </a:prstGeom>
            <a:noFill/>
            <a:ln w="12700">
              <a:solidFill>
                <a:srgbClr val="004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57"/>
          <p:cNvGrpSpPr>
            <a:grpSpLocks/>
          </p:cNvGrpSpPr>
          <p:nvPr/>
        </p:nvGrpSpPr>
        <p:grpSpPr bwMode="auto">
          <a:xfrm>
            <a:off x="5334000" y="4191000"/>
            <a:ext cx="1524000" cy="1752600"/>
            <a:chOff x="3360" y="2640"/>
            <a:chExt cx="960" cy="1104"/>
          </a:xfrm>
        </p:grpSpPr>
        <p:sp>
          <p:nvSpPr>
            <p:cNvPr id="22541" name="Oval 58"/>
            <p:cNvSpPr>
              <a:spLocks noChangeArrowheads="1"/>
            </p:cNvSpPr>
            <p:nvPr/>
          </p:nvSpPr>
          <p:spPr bwMode="auto">
            <a:xfrm>
              <a:off x="3360" y="3072"/>
              <a:ext cx="192" cy="192"/>
            </a:xfrm>
            <a:prstGeom prst="ellipse">
              <a:avLst/>
            </a:prstGeom>
            <a:solidFill>
              <a:srgbClr val="66FFCC"/>
            </a:solidFill>
            <a:ln w="9525">
              <a:solidFill>
                <a:srgbClr val="00804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22542" name="Oval 59"/>
            <p:cNvSpPr>
              <a:spLocks noChangeArrowheads="1"/>
            </p:cNvSpPr>
            <p:nvPr/>
          </p:nvSpPr>
          <p:spPr bwMode="auto">
            <a:xfrm>
              <a:off x="3744" y="3312"/>
              <a:ext cx="192" cy="192"/>
            </a:xfrm>
            <a:prstGeom prst="ellipse">
              <a:avLst/>
            </a:prstGeom>
            <a:solidFill>
              <a:srgbClr val="66FFCC"/>
            </a:solidFill>
            <a:ln w="9525">
              <a:solidFill>
                <a:srgbClr val="00804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22543" name="Oval 60"/>
            <p:cNvSpPr>
              <a:spLocks noChangeArrowheads="1"/>
            </p:cNvSpPr>
            <p:nvPr/>
          </p:nvSpPr>
          <p:spPr bwMode="auto">
            <a:xfrm>
              <a:off x="4128" y="3072"/>
              <a:ext cx="192" cy="192"/>
            </a:xfrm>
            <a:prstGeom prst="ellipse">
              <a:avLst/>
            </a:prstGeom>
            <a:solidFill>
              <a:srgbClr val="66FFCC"/>
            </a:solidFill>
            <a:ln w="9525">
              <a:solidFill>
                <a:srgbClr val="00804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22544" name="Line 61"/>
            <p:cNvSpPr>
              <a:spLocks noChangeShapeType="1"/>
            </p:cNvSpPr>
            <p:nvPr/>
          </p:nvSpPr>
          <p:spPr bwMode="auto">
            <a:xfrm flipH="1" flipV="1">
              <a:off x="3552" y="3216"/>
              <a:ext cx="192" cy="144"/>
            </a:xfrm>
            <a:prstGeom prst="line">
              <a:avLst/>
            </a:prstGeom>
            <a:noFill/>
            <a:ln w="12700">
              <a:solidFill>
                <a:srgbClr val="008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5" name="Line 62"/>
            <p:cNvSpPr>
              <a:spLocks noChangeShapeType="1"/>
            </p:cNvSpPr>
            <p:nvPr/>
          </p:nvSpPr>
          <p:spPr bwMode="auto">
            <a:xfrm flipV="1">
              <a:off x="3936" y="3216"/>
              <a:ext cx="192" cy="144"/>
            </a:xfrm>
            <a:prstGeom prst="line">
              <a:avLst/>
            </a:prstGeom>
            <a:noFill/>
            <a:ln w="12700">
              <a:solidFill>
                <a:srgbClr val="008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6" name="Oval 63"/>
            <p:cNvSpPr>
              <a:spLocks noChangeArrowheads="1"/>
            </p:cNvSpPr>
            <p:nvPr/>
          </p:nvSpPr>
          <p:spPr bwMode="auto">
            <a:xfrm>
              <a:off x="3744" y="3552"/>
              <a:ext cx="192" cy="192"/>
            </a:xfrm>
            <a:prstGeom prst="ellipse">
              <a:avLst/>
            </a:prstGeom>
            <a:solidFill>
              <a:srgbClr val="66FFCC"/>
            </a:solidFill>
            <a:ln w="9525">
              <a:solidFill>
                <a:srgbClr val="00804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22547" name="Oval 64"/>
            <p:cNvSpPr>
              <a:spLocks noChangeArrowheads="1"/>
            </p:cNvSpPr>
            <p:nvPr/>
          </p:nvSpPr>
          <p:spPr bwMode="auto">
            <a:xfrm>
              <a:off x="3744" y="3072"/>
              <a:ext cx="192" cy="192"/>
            </a:xfrm>
            <a:prstGeom prst="ellipse">
              <a:avLst/>
            </a:prstGeom>
            <a:solidFill>
              <a:srgbClr val="66FFCC"/>
            </a:solidFill>
            <a:ln w="9525">
              <a:solidFill>
                <a:srgbClr val="00804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22548" name="Line 65"/>
            <p:cNvSpPr>
              <a:spLocks noChangeShapeType="1"/>
            </p:cNvSpPr>
            <p:nvPr/>
          </p:nvSpPr>
          <p:spPr bwMode="auto">
            <a:xfrm flipH="1">
              <a:off x="3456" y="3264"/>
              <a:ext cx="0" cy="288"/>
            </a:xfrm>
            <a:prstGeom prst="line">
              <a:avLst/>
            </a:prstGeom>
            <a:noFill/>
            <a:ln w="12700">
              <a:solidFill>
                <a:srgbClr val="008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9" name="Line 66"/>
            <p:cNvSpPr>
              <a:spLocks noChangeShapeType="1"/>
            </p:cNvSpPr>
            <p:nvPr/>
          </p:nvSpPr>
          <p:spPr bwMode="auto">
            <a:xfrm>
              <a:off x="3552" y="3168"/>
              <a:ext cx="192" cy="0"/>
            </a:xfrm>
            <a:prstGeom prst="line">
              <a:avLst/>
            </a:prstGeom>
            <a:noFill/>
            <a:ln w="12700">
              <a:solidFill>
                <a:srgbClr val="008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0" name="Oval 67"/>
            <p:cNvSpPr>
              <a:spLocks noChangeArrowheads="1"/>
            </p:cNvSpPr>
            <p:nvPr/>
          </p:nvSpPr>
          <p:spPr bwMode="auto">
            <a:xfrm>
              <a:off x="4128" y="2640"/>
              <a:ext cx="192" cy="192"/>
            </a:xfrm>
            <a:prstGeom prst="ellipse">
              <a:avLst/>
            </a:prstGeom>
            <a:solidFill>
              <a:srgbClr val="66FFCC"/>
            </a:solidFill>
            <a:ln w="9525">
              <a:solidFill>
                <a:srgbClr val="00804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22551" name="Line 68"/>
            <p:cNvSpPr>
              <a:spLocks noChangeShapeType="1"/>
            </p:cNvSpPr>
            <p:nvPr/>
          </p:nvSpPr>
          <p:spPr bwMode="auto">
            <a:xfrm>
              <a:off x="4224" y="2832"/>
              <a:ext cx="0" cy="240"/>
            </a:xfrm>
            <a:prstGeom prst="line">
              <a:avLst/>
            </a:prstGeom>
            <a:noFill/>
            <a:ln w="12700">
              <a:solidFill>
                <a:srgbClr val="008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2" name="Oval 69"/>
            <p:cNvSpPr>
              <a:spLocks noChangeArrowheads="1"/>
            </p:cNvSpPr>
            <p:nvPr/>
          </p:nvSpPr>
          <p:spPr bwMode="auto">
            <a:xfrm>
              <a:off x="3360" y="3552"/>
              <a:ext cx="192" cy="192"/>
            </a:xfrm>
            <a:prstGeom prst="ellipse">
              <a:avLst/>
            </a:prstGeom>
            <a:solidFill>
              <a:srgbClr val="66FFCC"/>
            </a:solidFill>
            <a:ln w="9525">
              <a:solidFill>
                <a:srgbClr val="00804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22553" name="Line 70"/>
            <p:cNvSpPr>
              <a:spLocks noChangeShapeType="1"/>
            </p:cNvSpPr>
            <p:nvPr/>
          </p:nvSpPr>
          <p:spPr bwMode="auto">
            <a:xfrm>
              <a:off x="3552" y="3648"/>
              <a:ext cx="192" cy="0"/>
            </a:xfrm>
            <a:prstGeom prst="line">
              <a:avLst/>
            </a:prstGeom>
            <a:noFill/>
            <a:ln w="12700">
              <a:solidFill>
                <a:srgbClr val="008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631" name="Text Box 71"/>
          <p:cNvSpPr txBox="1">
            <a:spLocks noChangeArrowheads="1"/>
          </p:cNvSpPr>
          <p:nvPr/>
        </p:nvSpPr>
        <p:spPr bwMode="auto">
          <a:xfrm>
            <a:off x="1905000" y="32766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FF00"/>
                </a:solidFill>
              </a:rPr>
              <a:t>yes!</a:t>
            </a:r>
            <a:endParaRPr lang="en-US" altLang="en-US"/>
          </a:p>
        </p:txBody>
      </p:sp>
      <p:sp>
        <p:nvSpPr>
          <p:cNvPr id="66632" name="Text Box 72"/>
          <p:cNvSpPr txBox="1">
            <a:spLocks noChangeArrowheads="1"/>
          </p:cNvSpPr>
          <p:nvPr/>
        </p:nvSpPr>
        <p:spPr bwMode="auto">
          <a:xfrm>
            <a:off x="4114800" y="2819400"/>
            <a:ext cx="1981200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NO!</a:t>
            </a:r>
            <a:endParaRPr lang="en-US" altLang="en-US">
              <a:solidFill>
                <a:srgbClr val="FF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en-US"/>
              <a:t>All the nodes are not connected</a:t>
            </a:r>
          </a:p>
        </p:txBody>
      </p:sp>
      <p:sp>
        <p:nvSpPr>
          <p:cNvPr id="66633" name="Text Box 73"/>
          <p:cNvSpPr txBox="1">
            <a:spLocks noChangeArrowheads="1"/>
          </p:cNvSpPr>
          <p:nvPr/>
        </p:nvSpPr>
        <p:spPr bwMode="auto">
          <a:xfrm>
            <a:off x="2590800" y="4800600"/>
            <a:ext cx="1981200" cy="169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NO!</a:t>
            </a:r>
            <a:endParaRPr lang="en-US" altLang="en-US">
              <a:solidFill>
                <a:srgbClr val="FF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en-US"/>
              <a:t>There is a cycle and an extra edge (5 nodes and 5 edges)</a:t>
            </a:r>
          </a:p>
        </p:txBody>
      </p:sp>
      <p:sp>
        <p:nvSpPr>
          <p:cNvPr id="66634" name="Text Box 74"/>
          <p:cNvSpPr txBox="1">
            <a:spLocks noChangeArrowheads="1"/>
          </p:cNvSpPr>
          <p:nvPr/>
        </p:nvSpPr>
        <p:spPr bwMode="auto">
          <a:xfrm>
            <a:off x="6858000" y="3200400"/>
            <a:ext cx="17526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>
                <a:solidFill>
                  <a:srgbClr val="00FF00"/>
                </a:solidFill>
              </a:rPr>
              <a:t>yes!</a:t>
            </a:r>
            <a:r>
              <a:rPr lang="en-US" altLang="en-US"/>
              <a:t> (but not a binary tree)</a:t>
            </a:r>
          </a:p>
        </p:txBody>
      </p:sp>
      <p:sp>
        <p:nvSpPr>
          <p:cNvPr id="66635" name="Text Box 75"/>
          <p:cNvSpPr txBox="1">
            <a:spLocks noChangeArrowheads="1"/>
          </p:cNvSpPr>
          <p:nvPr/>
        </p:nvSpPr>
        <p:spPr bwMode="auto">
          <a:xfrm>
            <a:off x="6324600" y="5181600"/>
            <a:ext cx="21336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>
                <a:solidFill>
                  <a:srgbClr val="00FF00"/>
                </a:solidFill>
              </a:rPr>
              <a:t>yes!</a:t>
            </a:r>
            <a:r>
              <a:rPr lang="en-US" altLang="en-US"/>
              <a:t> (it’s actually the same graph as the blue one) – but usually we draw tree by its “levels”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66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66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66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666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666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666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666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666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666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666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666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666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666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666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666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31" grpId="0"/>
      <p:bldP spid="66632" grpId="0"/>
      <p:bldP spid="66633" grpId="0"/>
      <p:bldP spid="66634" grpId="0"/>
      <p:bldP spid="666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EB6027C6-ECA8-4CD3-AB1F-9DCE8AA5D108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algn="l" eaLnBrk="1" hangingPunct="1"/>
              <a:t>4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pSp>
        <p:nvGrpSpPr>
          <p:cNvPr id="1028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0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E4F0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1" name="Rectangle 5"/>
            <p:cNvSpPr>
              <a:spLocks noChangeArrowheads="1"/>
            </p:cNvSpPr>
            <p:nvPr/>
          </p:nvSpPr>
          <p:spPr bwMode="auto">
            <a:xfrm>
              <a:off x="53" y="3996"/>
              <a:ext cx="37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fld id="{FA08727A-F155-47D2-BCCF-9EF70D9F7FED}" type="slidenum">
                <a:rPr lang="en-US" altLang="en-US" sz="2600" b="1"/>
                <a:pPr eaLnBrk="1" hangingPunct="1"/>
                <a:t>4</a:t>
              </a:fld>
              <a:endParaRPr lang="en-US" altLang="en-US" sz="2600" b="1"/>
            </a:p>
          </p:txBody>
        </p:sp>
        <p:grpSp>
          <p:nvGrpSpPr>
            <p:cNvPr id="1032" name="Group 6"/>
            <p:cNvGrpSpPr>
              <a:grpSpLocks/>
            </p:cNvGrpSpPr>
            <p:nvPr/>
          </p:nvGrpSpPr>
          <p:grpSpPr bwMode="auto">
            <a:xfrm>
              <a:off x="144" y="3888"/>
              <a:ext cx="4656" cy="105"/>
              <a:chOff x="144" y="1248"/>
              <a:chExt cx="4656" cy="201"/>
            </a:xfrm>
          </p:grpSpPr>
          <p:sp>
            <p:nvSpPr>
              <p:cNvPr id="103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rgbClr val="99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rgbClr val="99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03433" name="Text Box 9">
              <a:hlinkClick r:id="rId3" action="ppaction://hlinkpres?slideindex=2&amp;slidetitle=Main Index"/>
            </p:cNvPr>
            <p:cNvSpPr txBox="1">
              <a:spLocks noChangeArrowheads="1"/>
            </p:cNvSpPr>
            <p:nvPr/>
          </p:nvSpPr>
          <p:spPr bwMode="auto">
            <a:xfrm>
              <a:off x="2112" y="4032"/>
              <a:ext cx="672" cy="192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400">
                  <a:solidFill>
                    <a:schemeClr val="bg1"/>
                  </a:solidFill>
                </a:rPr>
                <a:t>Main Index</a:t>
              </a:r>
            </a:p>
          </p:txBody>
        </p:sp>
        <p:sp>
          <p:nvSpPr>
            <p:cNvPr id="103434" name="Text Box 10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2976" y="4032"/>
              <a:ext cx="576" cy="192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400">
                  <a:solidFill>
                    <a:schemeClr val="bg1"/>
                  </a:solidFill>
                </a:rPr>
                <a:t>Contents</a:t>
              </a:r>
            </a:p>
          </p:txBody>
        </p:sp>
        <p:sp>
          <p:nvSpPr>
            <p:cNvPr id="1035" name="Line 11">
              <a:hlinkClick r:id="" action="ppaction://hlinkshowjump?jump=nextslide"/>
            </p:cNvPr>
            <p:cNvSpPr>
              <a:spLocks noChangeShapeType="1"/>
            </p:cNvSpPr>
            <p:nvPr/>
          </p:nvSpPr>
          <p:spPr bwMode="auto">
            <a:xfrm>
              <a:off x="5520" y="4128"/>
              <a:ext cx="9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36" name="Line 12">
              <a:hlinkClick r:id="" action="ppaction://hlinkshowjump?jump=previousslide"/>
            </p:cNvPr>
            <p:cNvSpPr>
              <a:spLocks noChangeShapeType="1"/>
            </p:cNvSpPr>
            <p:nvPr/>
          </p:nvSpPr>
          <p:spPr bwMode="auto">
            <a:xfrm rot="10800000">
              <a:off x="5232" y="4128"/>
              <a:ext cx="96" cy="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hlink"/>
                </a:solidFill>
              </a:rPr>
              <a:t>Tree Node Level and Path Length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-46038" y="1312863"/>
          <a:ext cx="9266238" cy="417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SmartDraw" r:id="rId4" imgW="4279320" imgH="1717200" progId="SmartDraw.2">
                  <p:embed/>
                </p:oleObj>
              </mc:Choice>
              <mc:Fallback>
                <p:oleObj name="SmartDraw" r:id="rId4" imgW="4279320" imgH="1717200" progId="SmartDraw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6038" y="1312863"/>
                        <a:ext cx="9266238" cy="417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84E380E-A9E0-4BDD-BE22-56A7AEDA1BEC}" type="slidenum">
              <a:rPr lang="ar-SA" altLang="ko-KR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en-US" altLang="ko-KR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Levels and Height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ko-KR" smtClean="0"/>
              <a:t>Root is at level 0 and its children are at level 1.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ko-KR" smtClean="0">
              <a:solidFill>
                <a:srgbClr val="0000FF"/>
              </a:solidFill>
            </a:endParaRPr>
          </a:p>
          <a:p>
            <a:pPr eaLnBrk="1" hangingPunct="1"/>
            <a:endParaRPr lang="en-US" altLang="ko-KR" smtClean="0">
              <a:solidFill>
                <a:srgbClr val="0000FF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219200" y="2743200"/>
            <a:ext cx="6657975" cy="609600"/>
            <a:chOff x="1104" y="2112"/>
            <a:chExt cx="4194" cy="384"/>
          </a:xfrm>
        </p:grpSpPr>
        <p:sp>
          <p:nvSpPr>
            <p:cNvPr id="23568" name="Rectangle 6"/>
            <p:cNvSpPr>
              <a:spLocks noChangeArrowheads="1"/>
            </p:cNvSpPr>
            <p:nvPr/>
          </p:nvSpPr>
          <p:spPr bwMode="auto">
            <a:xfrm>
              <a:off x="1104" y="2112"/>
              <a:ext cx="3504" cy="384"/>
            </a:xfrm>
            <a:prstGeom prst="rect">
              <a:avLst/>
            </a:prstGeom>
            <a:noFill/>
            <a:ln w="19050">
              <a:solidFill>
                <a:srgbClr val="FF33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ko-KR" altLang="en-US">
                <a:latin typeface="Calibri" panose="020F0502020204030204" pitchFamily="34" charset="0"/>
              </a:endParaRPr>
            </a:p>
          </p:txBody>
        </p:sp>
        <p:sp>
          <p:nvSpPr>
            <p:cNvPr id="23569" name="Text Box 7"/>
            <p:cNvSpPr txBox="1">
              <a:spLocks noChangeArrowheads="1"/>
            </p:cNvSpPr>
            <p:nvPr/>
          </p:nvSpPr>
          <p:spPr bwMode="auto">
            <a:xfrm>
              <a:off x="4694" y="2159"/>
              <a:ext cx="6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ko-KR" sz="2000" b="1">
                  <a:solidFill>
                    <a:srgbClr val="FF3300"/>
                  </a:solidFill>
                  <a:ea typeface="휴먼매직체"/>
                  <a:cs typeface="휴먼매직체"/>
                </a:rPr>
                <a:t>level 0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219200" y="3505200"/>
            <a:ext cx="6657975" cy="609600"/>
            <a:chOff x="1104" y="2592"/>
            <a:chExt cx="4194" cy="384"/>
          </a:xfrm>
        </p:grpSpPr>
        <p:sp>
          <p:nvSpPr>
            <p:cNvPr id="23566" name="Rectangle 9"/>
            <p:cNvSpPr>
              <a:spLocks noChangeArrowheads="1"/>
            </p:cNvSpPr>
            <p:nvPr/>
          </p:nvSpPr>
          <p:spPr bwMode="auto">
            <a:xfrm>
              <a:off x="1104" y="2592"/>
              <a:ext cx="3504" cy="384"/>
            </a:xfrm>
            <a:prstGeom prst="rect">
              <a:avLst/>
            </a:prstGeom>
            <a:noFill/>
            <a:ln w="19050">
              <a:solidFill>
                <a:srgbClr val="FF33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ko-KR" altLang="en-US">
                <a:latin typeface="Calibri" panose="020F0502020204030204" pitchFamily="34" charset="0"/>
              </a:endParaRPr>
            </a:p>
          </p:txBody>
        </p:sp>
        <p:sp>
          <p:nvSpPr>
            <p:cNvPr id="23567" name="Text Box 10"/>
            <p:cNvSpPr txBox="1">
              <a:spLocks noChangeArrowheads="1"/>
            </p:cNvSpPr>
            <p:nvPr/>
          </p:nvSpPr>
          <p:spPr bwMode="auto">
            <a:xfrm>
              <a:off x="4694" y="2639"/>
              <a:ext cx="6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ko-KR" sz="2000" b="1">
                  <a:solidFill>
                    <a:srgbClr val="FF3300"/>
                  </a:solidFill>
                  <a:ea typeface="휴먼매직체"/>
                  <a:cs typeface="휴먼매직체"/>
                </a:rPr>
                <a:t>level 1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219200" y="4572000"/>
            <a:ext cx="6657975" cy="609600"/>
            <a:chOff x="1104" y="3264"/>
            <a:chExt cx="4194" cy="384"/>
          </a:xfrm>
        </p:grpSpPr>
        <p:sp>
          <p:nvSpPr>
            <p:cNvPr id="23564" name="Rectangle 12"/>
            <p:cNvSpPr>
              <a:spLocks noChangeArrowheads="1"/>
            </p:cNvSpPr>
            <p:nvPr/>
          </p:nvSpPr>
          <p:spPr bwMode="auto">
            <a:xfrm>
              <a:off x="1104" y="3264"/>
              <a:ext cx="3504" cy="384"/>
            </a:xfrm>
            <a:prstGeom prst="rect">
              <a:avLst/>
            </a:prstGeom>
            <a:noFill/>
            <a:ln w="19050">
              <a:solidFill>
                <a:srgbClr val="FF33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ko-KR" altLang="en-US">
                <a:latin typeface="Calibri" panose="020F0502020204030204" pitchFamily="34" charset="0"/>
              </a:endParaRPr>
            </a:p>
          </p:txBody>
        </p:sp>
        <p:sp>
          <p:nvSpPr>
            <p:cNvPr id="23565" name="Text Box 13"/>
            <p:cNvSpPr txBox="1">
              <a:spLocks noChangeArrowheads="1"/>
            </p:cNvSpPr>
            <p:nvPr/>
          </p:nvSpPr>
          <p:spPr bwMode="auto">
            <a:xfrm>
              <a:off x="4694" y="3311"/>
              <a:ext cx="6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ko-KR" sz="2000" b="1">
                  <a:solidFill>
                    <a:srgbClr val="FF3300"/>
                  </a:solidFill>
                  <a:ea typeface="휴먼매직체"/>
                  <a:cs typeface="휴먼매직체"/>
                </a:rPr>
                <a:t>level 2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1219200" y="5410200"/>
            <a:ext cx="6657975" cy="609600"/>
            <a:chOff x="1104" y="3792"/>
            <a:chExt cx="4194" cy="384"/>
          </a:xfrm>
        </p:grpSpPr>
        <p:sp>
          <p:nvSpPr>
            <p:cNvPr id="23562" name="Rectangle 15"/>
            <p:cNvSpPr>
              <a:spLocks noChangeArrowheads="1"/>
            </p:cNvSpPr>
            <p:nvPr/>
          </p:nvSpPr>
          <p:spPr bwMode="auto">
            <a:xfrm>
              <a:off x="1104" y="3792"/>
              <a:ext cx="3504" cy="384"/>
            </a:xfrm>
            <a:prstGeom prst="rect">
              <a:avLst/>
            </a:prstGeom>
            <a:noFill/>
            <a:ln w="19050">
              <a:solidFill>
                <a:srgbClr val="FF33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ko-KR" altLang="en-US">
                <a:latin typeface="Calibri" panose="020F0502020204030204" pitchFamily="34" charset="0"/>
              </a:endParaRPr>
            </a:p>
          </p:txBody>
        </p:sp>
        <p:sp>
          <p:nvSpPr>
            <p:cNvPr id="23563" name="Text Box 16"/>
            <p:cNvSpPr txBox="1">
              <a:spLocks noChangeArrowheads="1"/>
            </p:cNvSpPr>
            <p:nvPr/>
          </p:nvSpPr>
          <p:spPr bwMode="auto">
            <a:xfrm>
              <a:off x="4694" y="3839"/>
              <a:ext cx="6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ko-KR" sz="2000" b="1">
                  <a:solidFill>
                    <a:srgbClr val="FF3300"/>
                  </a:solidFill>
                  <a:ea typeface="휴먼매직체"/>
                  <a:cs typeface="휴먼매직체"/>
                </a:rPr>
                <a:t>level 3</a:t>
              </a:r>
            </a:p>
          </p:txBody>
        </p:sp>
      </p:grpSp>
      <p:pic>
        <p:nvPicPr>
          <p:cNvPr id="2356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2786063"/>
            <a:ext cx="5072062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Measuring Trees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8915400" cy="54276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The </a:t>
            </a:r>
            <a:r>
              <a:rPr lang="en-US" altLang="en-US" sz="2400" b="1" smtClean="0"/>
              <a:t>height</a:t>
            </a:r>
            <a:r>
              <a:rPr lang="en-US" altLang="en-US" sz="2400" smtClean="0"/>
              <a:t> of a node </a:t>
            </a:r>
            <a:r>
              <a:rPr lang="en-US" altLang="en-US" sz="2400" i="1" smtClean="0"/>
              <a:t>v</a:t>
            </a:r>
            <a:r>
              <a:rPr lang="en-US" altLang="en-US" sz="2400" smtClean="0"/>
              <a:t> is the number of nodes on the longest path from </a:t>
            </a:r>
            <a:r>
              <a:rPr lang="en-US" altLang="en-US" sz="2400" i="1" smtClean="0"/>
              <a:t>v</a:t>
            </a:r>
            <a:r>
              <a:rPr lang="en-US" altLang="en-US" sz="2400" smtClean="0"/>
              <a:t> to a leaf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The height of the tree is the height of the root, which is the number of  nodes on the longest path from the root to a leaf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The </a:t>
            </a:r>
            <a:r>
              <a:rPr lang="en-US" altLang="en-US" sz="2400" b="1" smtClean="0"/>
              <a:t>depth</a:t>
            </a:r>
            <a:r>
              <a:rPr lang="en-US" altLang="en-US" sz="2400" smtClean="0"/>
              <a:t> of a node </a:t>
            </a:r>
            <a:r>
              <a:rPr lang="en-US" altLang="en-US" sz="2400" i="1" smtClean="0"/>
              <a:t>v</a:t>
            </a:r>
            <a:r>
              <a:rPr lang="en-US" altLang="en-US" sz="2400" smtClean="0"/>
              <a:t> is the number of nodes on the path      from the root to </a:t>
            </a:r>
            <a:r>
              <a:rPr lang="en-US" altLang="en-US" sz="2400" i="1" smtClean="0"/>
              <a:t>v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This is also referred to as the </a:t>
            </a:r>
            <a:r>
              <a:rPr lang="en-US" altLang="en-US" sz="2000" b="1" smtClean="0"/>
              <a:t>level</a:t>
            </a:r>
            <a:r>
              <a:rPr lang="en-US" altLang="en-US" sz="2000" smtClean="0"/>
              <a:t> of a node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Note that there are slightly different formulations of the height of a tree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Where the height of a tree is said to be the length (the number of edge) on the longest path from node to a leaf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330033"/>
                </a:solidFill>
                <a:latin typeface="Tahoma" panose="020B0604030504040204" pitchFamily="34" charset="0"/>
              </a:rPr>
              <a:t>Trees - Example</a:t>
            </a:r>
          </a:p>
        </p:txBody>
      </p:sp>
      <p:grpSp>
        <p:nvGrpSpPr>
          <p:cNvPr id="25603" name="Group 3"/>
          <p:cNvGrpSpPr>
            <a:grpSpLocks/>
          </p:cNvGrpSpPr>
          <p:nvPr/>
        </p:nvGrpSpPr>
        <p:grpSpPr bwMode="auto">
          <a:xfrm>
            <a:off x="1447800" y="1447800"/>
            <a:ext cx="7239000" cy="5175250"/>
            <a:chOff x="539" y="926"/>
            <a:chExt cx="5077" cy="3260"/>
          </a:xfrm>
        </p:grpSpPr>
        <p:sp>
          <p:nvSpPr>
            <p:cNvPr id="25609" name="Oval 4"/>
            <p:cNvSpPr>
              <a:spLocks noChangeArrowheads="1"/>
            </p:cNvSpPr>
            <p:nvPr/>
          </p:nvSpPr>
          <p:spPr bwMode="auto">
            <a:xfrm>
              <a:off x="2830" y="1033"/>
              <a:ext cx="411" cy="37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330033"/>
                  </a:solidFill>
                  <a:latin typeface="Calibri" panose="020F0502020204030204" pitchFamily="34" charset="0"/>
                </a:rPr>
                <a:t>E</a:t>
              </a:r>
            </a:p>
          </p:txBody>
        </p:sp>
        <p:sp>
          <p:nvSpPr>
            <p:cNvPr id="25610" name="Oval 5"/>
            <p:cNvSpPr>
              <a:spLocks noChangeArrowheads="1"/>
            </p:cNvSpPr>
            <p:nvPr/>
          </p:nvSpPr>
          <p:spPr bwMode="auto">
            <a:xfrm>
              <a:off x="3700" y="1711"/>
              <a:ext cx="411" cy="37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330033"/>
                  </a:solidFill>
                  <a:latin typeface="Calibri" panose="020F0502020204030204" pitchFamily="34" charset="0"/>
                </a:rPr>
                <a:t>R</a:t>
              </a:r>
            </a:p>
          </p:txBody>
        </p:sp>
        <p:sp>
          <p:nvSpPr>
            <p:cNvPr id="25611" name="Oval 6"/>
            <p:cNvSpPr>
              <a:spLocks noChangeArrowheads="1"/>
            </p:cNvSpPr>
            <p:nvPr/>
          </p:nvSpPr>
          <p:spPr bwMode="auto">
            <a:xfrm>
              <a:off x="3721" y="2371"/>
              <a:ext cx="411" cy="37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330033"/>
                  </a:solidFill>
                  <a:latin typeface="Calibri" panose="020F0502020204030204" pitchFamily="34" charset="0"/>
                </a:rPr>
                <a:t>T</a:t>
              </a:r>
            </a:p>
          </p:txBody>
        </p:sp>
        <p:sp>
          <p:nvSpPr>
            <p:cNvPr id="25612" name="Oval 7"/>
            <p:cNvSpPr>
              <a:spLocks noChangeArrowheads="1"/>
            </p:cNvSpPr>
            <p:nvPr/>
          </p:nvSpPr>
          <p:spPr bwMode="auto">
            <a:xfrm>
              <a:off x="4943" y="3229"/>
              <a:ext cx="411" cy="37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330033"/>
                  </a:solidFill>
                  <a:latin typeface="Calibri" panose="020F0502020204030204" pitchFamily="34" charset="0"/>
                </a:rPr>
                <a:t>E</a:t>
              </a:r>
            </a:p>
          </p:txBody>
        </p:sp>
        <p:sp>
          <p:nvSpPr>
            <p:cNvPr id="25613" name="Oval 8"/>
            <p:cNvSpPr>
              <a:spLocks noChangeArrowheads="1"/>
            </p:cNvSpPr>
            <p:nvPr/>
          </p:nvSpPr>
          <p:spPr bwMode="auto">
            <a:xfrm>
              <a:off x="4111" y="3229"/>
              <a:ext cx="411" cy="37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330033"/>
                  </a:solidFill>
                  <a:latin typeface="Calibri" panose="020F0502020204030204" pitchFamily="34" charset="0"/>
                </a:rPr>
                <a:t>L</a:t>
              </a:r>
            </a:p>
          </p:txBody>
        </p:sp>
        <p:sp>
          <p:nvSpPr>
            <p:cNvPr id="25614" name="Oval 9"/>
            <p:cNvSpPr>
              <a:spLocks noChangeArrowheads="1"/>
            </p:cNvSpPr>
            <p:nvPr/>
          </p:nvSpPr>
          <p:spPr bwMode="auto">
            <a:xfrm>
              <a:off x="3241" y="3229"/>
              <a:ext cx="411" cy="37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330033"/>
                  </a:solidFill>
                  <a:latin typeface="Calibri" panose="020F0502020204030204" pitchFamily="34" charset="0"/>
                </a:rPr>
                <a:t>P</a:t>
              </a:r>
            </a:p>
          </p:txBody>
        </p:sp>
        <p:sp>
          <p:nvSpPr>
            <p:cNvPr id="25615" name="Oval 10"/>
            <p:cNvSpPr>
              <a:spLocks noChangeArrowheads="1"/>
            </p:cNvSpPr>
            <p:nvPr/>
          </p:nvSpPr>
          <p:spPr bwMode="auto">
            <a:xfrm>
              <a:off x="2515" y="3229"/>
              <a:ext cx="411" cy="37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330033"/>
                  </a:solidFill>
                  <a:latin typeface="Calibri" panose="020F0502020204030204" pitchFamily="34" charset="0"/>
                </a:rPr>
                <a:t>M</a:t>
              </a:r>
            </a:p>
          </p:txBody>
        </p:sp>
        <p:sp>
          <p:nvSpPr>
            <p:cNvPr id="25616" name="Oval 11"/>
            <p:cNvSpPr>
              <a:spLocks noChangeArrowheads="1"/>
            </p:cNvSpPr>
            <p:nvPr/>
          </p:nvSpPr>
          <p:spPr bwMode="auto">
            <a:xfrm>
              <a:off x="5205" y="1711"/>
              <a:ext cx="411" cy="37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330033"/>
                  </a:solidFill>
                  <a:latin typeface="Calibri" panose="020F0502020204030204" pitchFamily="34" charset="0"/>
                </a:rPr>
                <a:t>E</a:t>
              </a:r>
            </a:p>
          </p:txBody>
        </p:sp>
        <p:sp>
          <p:nvSpPr>
            <p:cNvPr id="25617" name="Oval 12"/>
            <p:cNvSpPr>
              <a:spLocks noChangeArrowheads="1"/>
            </p:cNvSpPr>
            <p:nvPr/>
          </p:nvSpPr>
          <p:spPr bwMode="auto">
            <a:xfrm>
              <a:off x="1007" y="1711"/>
              <a:ext cx="411" cy="37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330033"/>
                  </a:solidFill>
                  <a:latin typeface="Calibri" panose="020F0502020204030204" pitchFamily="34" charset="0"/>
                </a:rPr>
                <a:t>A</a:t>
              </a:r>
            </a:p>
          </p:txBody>
        </p:sp>
        <p:sp>
          <p:nvSpPr>
            <p:cNvPr id="25618" name="Oval 13"/>
            <p:cNvSpPr>
              <a:spLocks noChangeArrowheads="1"/>
            </p:cNvSpPr>
            <p:nvPr/>
          </p:nvSpPr>
          <p:spPr bwMode="auto">
            <a:xfrm>
              <a:off x="1418" y="2371"/>
              <a:ext cx="411" cy="37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330033"/>
                  </a:solidFill>
                  <a:latin typeface="Calibri" panose="020F0502020204030204" pitchFamily="34" charset="0"/>
                </a:rPr>
                <a:t>S</a:t>
              </a:r>
            </a:p>
          </p:txBody>
        </p:sp>
        <p:sp>
          <p:nvSpPr>
            <p:cNvPr id="25619" name="Oval 14"/>
            <p:cNvSpPr>
              <a:spLocks noChangeArrowheads="1"/>
            </p:cNvSpPr>
            <p:nvPr/>
          </p:nvSpPr>
          <p:spPr bwMode="auto">
            <a:xfrm>
              <a:off x="539" y="2438"/>
              <a:ext cx="411" cy="37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330033"/>
                  </a:solidFill>
                  <a:latin typeface="Calibri" panose="020F0502020204030204" pitchFamily="34" charset="0"/>
                </a:rPr>
                <a:t>A</a:t>
              </a:r>
            </a:p>
          </p:txBody>
        </p:sp>
        <p:sp>
          <p:nvSpPr>
            <p:cNvPr id="25620" name="Line 15"/>
            <p:cNvSpPr>
              <a:spLocks noChangeShapeType="1"/>
            </p:cNvSpPr>
            <p:nvPr/>
          </p:nvSpPr>
          <p:spPr bwMode="auto">
            <a:xfrm flipH="1">
              <a:off x="1392" y="1296"/>
              <a:ext cx="1446" cy="51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1" name="Line 16"/>
            <p:cNvSpPr>
              <a:spLocks noChangeShapeType="1"/>
            </p:cNvSpPr>
            <p:nvPr/>
          </p:nvSpPr>
          <p:spPr bwMode="auto">
            <a:xfrm>
              <a:off x="1310" y="2077"/>
              <a:ext cx="205" cy="32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2" name="Line 17"/>
            <p:cNvSpPr>
              <a:spLocks noChangeShapeType="1"/>
            </p:cNvSpPr>
            <p:nvPr/>
          </p:nvSpPr>
          <p:spPr bwMode="auto">
            <a:xfrm flipH="1">
              <a:off x="800" y="2028"/>
              <a:ext cx="263" cy="38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3" name="Line 18"/>
            <p:cNvSpPr>
              <a:spLocks noChangeShapeType="1"/>
            </p:cNvSpPr>
            <p:nvPr/>
          </p:nvSpPr>
          <p:spPr bwMode="auto">
            <a:xfrm>
              <a:off x="3184" y="1379"/>
              <a:ext cx="534" cy="41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4" name="Line 19"/>
            <p:cNvSpPr>
              <a:spLocks noChangeShapeType="1"/>
            </p:cNvSpPr>
            <p:nvPr/>
          </p:nvSpPr>
          <p:spPr bwMode="auto">
            <a:xfrm>
              <a:off x="3233" y="1272"/>
              <a:ext cx="1989" cy="56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5" name="Line 20"/>
            <p:cNvSpPr>
              <a:spLocks noChangeShapeType="1"/>
            </p:cNvSpPr>
            <p:nvPr/>
          </p:nvSpPr>
          <p:spPr bwMode="auto">
            <a:xfrm>
              <a:off x="3915" y="2094"/>
              <a:ext cx="0" cy="27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6" name="Line 21"/>
            <p:cNvSpPr>
              <a:spLocks noChangeShapeType="1"/>
            </p:cNvSpPr>
            <p:nvPr/>
          </p:nvSpPr>
          <p:spPr bwMode="auto">
            <a:xfrm flipH="1">
              <a:off x="3504" y="2735"/>
              <a:ext cx="345" cy="50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7" name="Line 22"/>
            <p:cNvSpPr>
              <a:spLocks noChangeShapeType="1"/>
            </p:cNvSpPr>
            <p:nvPr/>
          </p:nvSpPr>
          <p:spPr bwMode="auto">
            <a:xfrm flipH="1">
              <a:off x="2863" y="2636"/>
              <a:ext cx="871" cy="64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8" name="Line 23"/>
            <p:cNvSpPr>
              <a:spLocks noChangeShapeType="1"/>
            </p:cNvSpPr>
            <p:nvPr/>
          </p:nvSpPr>
          <p:spPr bwMode="auto">
            <a:xfrm>
              <a:off x="3989" y="2735"/>
              <a:ext cx="271" cy="50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9" name="Line 24"/>
            <p:cNvSpPr>
              <a:spLocks noChangeShapeType="1"/>
            </p:cNvSpPr>
            <p:nvPr/>
          </p:nvSpPr>
          <p:spPr bwMode="auto">
            <a:xfrm>
              <a:off x="4088" y="2677"/>
              <a:ext cx="887" cy="64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0" name="Text Box 25"/>
            <p:cNvSpPr txBox="1">
              <a:spLocks noChangeArrowheads="1"/>
            </p:cNvSpPr>
            <p:nvPr/>
          </p:nvSpPr>
          <p:spPr bwMode="auto">
            <a:xfrm>
              <a:off x="3349" y="926"/>
              <a:ext cx="59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b="1">
                  <a:solidFill>
                    <a:srgbClr val="CC0000"/>
                  </a:solidFill>
                  <a:latin typeface="Calibri" panose="020F0502020204030204" pitchFamily="34" charset="0"/>
                </a:rPr>
                <a:t>root</a:t>
              </a:r>
            </a:p>
          </p:txBody>
        </p:sp>
        <p:sp>
          <p:nvSpPr>
            <p:cNvPr id="25631" name="Text Box 26"/>
            <p:cNvSpPr txBox="1">
              <a:spLocks noChangeArrowheads="1"/>
            </p:cNvSpPr>
            <p:nvPr/>
          </p:nvSpPr>
          <p:spPr bwMode="auto">
            <a:xfrm>
              <a:off x="544" y="2813"/>
              <a:ext cx="151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alibri" panose="020F0502020204030204" pitchFamily="34" charset="0"/>
                </a:rPr>
                <a:t>Leaves or terminal nodes</a:t>
              </a:r>
            </a:p>
          </p:txBody>
        </p:sp>
        <p:sp>
          <p:nvSpPr>
            <p:cNvPr id="25632" name="Text Box 27"/>
            <p:cNvSpPr txBox="1">
              <a:spLocks noChangeArrowheads="1"/>
            </p:cNvSpPr>
            <p:nvPr/>
          </p:nvSpPr>
          <p:spPr bwMode="auto">
            <a:xfrm>
              <a:off x="1557" y="1806"/>
              <a:ext cx="112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Calibri" panose="020F0502020204030204" pitchFamily="34" charset="0"/>
                </a:rPr>
                <a:t>Child (of root)</a:t>
              </a:r>
              <a:endParaRPr lang="en-US" altLang="en-US" sz="2000">
                <a:latin typeface="Calibri" panose="020F0502020204030204" pitchFamily="34" charset="0"/>
              </a:endParaRPr>
            </a:p>
          </p:txBody>
        </p:sp>
        <p:sp>
          <p:nvSpPr>
            <p:cNvPr id="25633" name="Text Box 28"/>
            <p:cNvSpPr txBox="1">
              <a:spLocks noChangeArrowheads="1"/>
            </p:cNvSpPr>
            <p:nvPr/>
          </p:nvSpPr>
          <p:spPr bwMode="auto">
            <a:xfrm>
              <a:off x="611" y="3553"/>
              <a:ext cx="1745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CC0000"/>
                  </a:solidFill>
                  <a:latin typeface="Calibri" panose="020F0502020204030204" pitchFamily="34" charset="0"/>
                </a:rPr>
                <a:t>Depth of T: 2</a:t>
              </a:r>
            </a:p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CC0000"/>
                  </a:solidFill>
                  <a:latin typeface="Calibri" panose="020F0502020204030204" pitchFamily="34" charset="0"/>
                </a:rPr>
                <a:t>Height of T: 1</a:t>
              </a:r>
              <a:endParaRPr lang="en-US" altLang="en-US">
                <a:solidFill>
                  <a:srgbClr val="CC0000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25604" name="Text Box 29"/>
          <p:cNvSpPr txBox="1">
            <a:spLocks noChangeArrowheads="1"/>
          </p:cNvSpPr>
          <p:nvPr/>
        </p:nvSpPr>
        <p:spPr bwMode="auto">
          <a:xfrm>
            <a:off x="685800" y="1025525"/>
            <a:ext cx="1044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</a:rPr>
              <a:t>Level</a:t>
            </a:r>
          </a:p>
        </p:txBody>
      </p:sp>
      <p:sp>
        <p:nvSpPr>
          <p:cNvPr id="25605" name="Text Box 30"/>
          <p:cNvSpPr txBox="1">
            <a:spLocks noChangeArrowheads="1"/>
          </p:cNvSpPr>
          <p:nvPr/>
        </p:nvSpPr>
        <p:spPr bwMode="auto">
          <a:xfrm>
            <a:off x="685800" y="1600200"/>
            <a:ext cx="495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</a:rPr>
              <a:t>0</a:t>
            </a:r>
          </a:p>
        </p:txBody>
      </p:sp>
      <p:sp>
        <p:nvSpPr>
          <p:cNvPr id="25606" name="Text Box 31"/>
          <p:cNvSpPr txBox="1">
            <a:spLocks noChangeArrowheads="1"/>
          </p:cNvSpPr>
          <p:nvPr/>
        </p:nvSpPr>
        <p:spPr bwMode="auto">
          <a:xfrm>
            <a:off x="685800" y="2640013"/>
            <a:ext cx="495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25607" name="Text Box 32"/>
          <p:cNvSpPr txBox="1">
            <a:spLocks noChangeArrowheads="1"/>
          </p:cNvSpPr>
          <p:nvPr/>
        </p:nvSpPr>
        <p:spPr bwMode="auto">
          <a:xfrm>
            <a:off x="685800" y="5097463"/>
            <a:ext cx="495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25608" name="Text Box 33"/>
          <p:cNvSpPr txBox="1">
            <a:spLocks noChangeArrowheads="1"/>
          </p:cNvSpPr>
          <p:nvPr/>
        </p:nvSpPr>
        <p:spPr bwMode="auto">
          <a:xfrm>
            <a:off x="685800" y="3873500"/>
            <a:ext cx="495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solidFill>
                  <a:srgbClr val="330033"/>
                </a:solidFill>
                <a:latin typeface="Tahoma" panose="020B0604030504040204" pitchFamily="34" charset="0"/>
              </a:rPr>
              <a:t>Height of a Complete Binary Tree</a:t>
            </a:r>
          </a:p>
        </p:txBody>
      </p:sp>
      <p:grpSp>
        <p:nvGrpSpPr>
          <p:cNvPr id="26627" name="Group 3"/>
          <p:cNvGrpSpPr>
            <a:grpSpLocks/>
          </p:cNvGrpSpPr>
          <p:nvPr/>
        </p:nvGrpSpPr>
        <p:grpSpPr bwMode="auto">
          <a:xfrm>
            <a:off x="827088" y="1628775"/>
            <a:ext cx="7296150" cy="3582988"/>
            <a:chOff x="2736" y="2592"/>
            <a:chExt cx="7200" cy="1872"/>
          </a:xfrm>
        </p:grpSpPr>
        <p:grpSp>
          <p:nvGrpSpPr>
            <p:cNvPr id="26629" name="Group 4"/>
            <p:cNvGrpSpPr>
              <a:grpSpLocks/>
            </p:cNvGrpSpPr>
            <p:nvPr/>
          </p:nvGrpSpPr>
          <p:grpSpPr bwMode="auto">
            <a:xfrm>
              <a:off x="5616" y="2736"/>
              <a:ext cx="4320" cy="1584"/>
              <a:chOff x="4320" y="2880"/>
              <a:chExt cx="4320" cy="1584"/>
            </a:xfrm>
          </p:grpSpPr>
          <p:sp>
            <p:nvSpPr>
              <p:cNvPr id="26638" name="Oval 5"/>
              <p:cNvSpPr>
                <a:spLocks noChangeArrowheads="1"/>
              </p:cNvSpPr>
              <p:nvPr/>
            </p:nvSpPr>
            <p:spPr bwMode="auto">
              <a:xfrm>
                <a:off x="6624" y="2880"/>
                <a:ext cx="144" cy="14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6639" name="Line 6"/>
              <p:cNvSpPr>
                <a:spLocks noChangeShapeType="1"/>
              </p:cNvSpPr>
              <p:nvPr/>
            </p:nvSpPr>
            <p:spPr bwMode="auto">
              <a:xfrm flipH="1">
                <a:off x="6048" y="3024"/>
                <a:ext cx="576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0" name="Line 7"/>
              <p:cNvSpPr>
                <a:spLocks noChangeShapeType="1"/>
              </p:cNvSpPr>
              <p:nvPr/>
            </p:nvSpPr>
            <p:spPr bwMode="auto">
              <a:xfrm>
                <a:off x="6768" y="3024"/>
                <a:ext cx="432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1" name="Oval 8"/>
              <p:cNvSpPr>
                <a:spLocks noChangeArrowheads="1"/>
              </p:cNvSpPr>
              <p:nvPr/>
            </p:nvSpPr>
            <p:spPr bwMode="auto">
              <a:xfrm>
                <a:off x="5904" y="3312"/>
                <a:ext cx="144" cy="14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6642" name="Oval 9"/>
              <p:cNvSpPr>
                <a:spLocks noChangeArrowheads="1"/>
              </p:cNvSpPr>
              <p:nvPr/>
            </p:nvSpPr>
            <p:spPr bwMode="auto">
              <a:xfrm>
                <a:off x="7200" y="3312"/>
                <a:ext cx="144" cy="14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6643" name="Line 10"/>
              <p:cNvSpPr>
                <a:spLocks noChangeShapeType="1"/>
              </p:cNvSpPr>
              <p:nvPr/>
            </p:nvSpPr>
            <p:spPr bwMode="auto">
              <a:xfrm flipH="1">
                <a:off x="5184" y="3456"/>
                <a:ext cx="72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4" name="Line 11"/>
              <p:cNvSpPr>
                <a:spLocks noChangeShapeType="1"/>
              </p:cNvSpPr>
              <p:nvPr/>
            </p:nvSpPr>
            <p:spPr bwMode="auto">
              <a:xfrm>
                <a:off x="6048" y="3456"/>
                <a:ext cx="144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5" name="Line 12"/>
              <p:cNvSpPr>
                <a:spLocks noChangeShapeType="1"/>
              </p:cNvSpPr>
              <p:nvPr/>
            </p:nvSpPr>
            <p:spPr bwMode="auto">
              <a:xfrm flipH="1">
                <a:off x="6912" y="3456"/>
                <a:ext cx="288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6" name="Line 13"/>
              <p:cNvSpPr>
                <a:spLocks noChangeShapeType="1"/>
              </p:cNvSpPr>
              <p:nvPr/>
            </p:nvSpPr>
            <p:spPr bwMode="auto">
              <a:xfrm>
                <a:off x="7344" y="3456"/>
                <a:ext cx="576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7" name="Oval 14"/>
              <p:cNvSpPr>
                <a:spLocks noChangeArrowheads="1"/>
              </p:cNvSpPr>
              <p:nvPr/>
            </p:nvSpPr>
            <p:spPr bwMode="auto">
              <a:xfrm>
                <a:off x="5040" y="3744"/>
                <a:ext cx="192" cy="14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6648" name="Oval 15"/>
              <p:cNvSpPr>
                <a:spLocks noChangeArrowheads="1"/>
              </p:cNvSpPr>
              <p:nvPr/>
            </p:nvSpPr>
            <p:spPr bwMode="auto">
              <a:xfrm>
                <a:off x="6192" y="3744"/>
                <a:ext cx="144" cy="14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6649" name="Oval 16"/>
              <p:cNvSpPr>
                <a:spLocks noChangeArrowheads="1"/>
              </p:cNvSpPr>
              <p:nvPr/>
            </p:nvSpPr>
            <p:spPr bwMode="auto">
              <a:xfrm>
                <a:off x="6912" y="3744"/>
                <a:ext cx="144" cy="14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6650" name="Oval 17"/>
              <p:cNvSpPr>
                <a:spLocks noChangeArrowheads="1"/>
              </p:cNvSpPr>
              <p:nvPr/>
            </p:nvSpPr>
            <p:spPr bwMode="auto">
              <a:xfrm>
                <a:off x="7920" y="3744"/>
                <a:ext cx="144" cy="14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6651" name="Line 18"/>
              <p:cNvSpPr>
                <a:spLocks noChangeShapeType="1"/>
              </p:cNvSpPr>
              <p:nvPr/>
            </p:nvSpPr>
            <p:spPr bwMode="auto">
              <a:xfrm flipH="1">
                <a:off x="4464" y="3888"/>
                <a:ext cx="576" cy="4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2" name="Line 19"/>
              <p:cNvSpPr>
                <a:spLocks noChangeShapeType="1"/>
              </p:cNvSpPr>
              <p:nvPr/>
            </p:nvSpPr>
            <p:spPr bwMode="auto">
              <a:xfrm>
                <a:off x="5184" y="3888"/>
                <a:ext cx="144" cy="4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3" name="Line 20"/>
              <p:cNvSpPr>
                <a:spLocks noChangeShapeType="1"/>
              </p:cNvSpPr>
              <p:nvPr/>
            </p:nvSpPr>
            <p:spPr bwMode="auto">
              <a:xfrm flipH="1">
                <a:off x="5904" y="3888"/>
                <a:ext cx="288" cy="4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4" name="Line 21"/>
              <p:cNvSpPr>
                <a:spLocks noChangeShapeType="1"/>
              </p:cNvSpPr>
              <p:nvPr/>
            </p:nvSpPr>
            <p:spPr bwMode="auto">
              <a:xfrm>
                <a:off x="6336" y="3888"/>
                <a:ext cx="144" cy="4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5" name="Line 22"/>
              <p:cNvSpPr>
                <a:spLocks noChangeShapeType="1"/>
              </p:cNvSpPr>
              <p:nvPr/>
            </p:nvSpPr>
            <p:spPr bwMode="auto">
              <a:xfrm flipH="1">
                <a:off x="6768" y="3888"/>
                <a:ext cx="144" cy="4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6" name="Line 23"/>
              <p:cNvSpPr>
                <a:spLocks noChangeShapeType="1"/>
              </p:cNvSpPr>
              <p:nvPr/>
            </p:nvSpPr>
            <p:spPr bwMode="auto">
              <a:xfrm>
                <a:off x="7056" y="3888"/>
                <a:ext cx="144" cy="4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7" name="Line 24"/>
              <p:cNvSpPr>
                <a:spLocks noChangeShapeType="1"/>
              </p:cNvSpPr>
              <p:nvPr/>
            </p:nvSpPr>
            <p:spPr bwMode="auto">
              <a:xfrm flipH="1">
                <a:off x="7632" y="3888"/>
                <a:ext cx="288" cy="4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8" name="Line 25"/>
              <p:cNvSpPr>
                <a:spLocks noChangeShapeType="1"/>
              </p:cNvSpPr>
              <p:nvPr/>
            </p:nvSpPr>
            <p:spPr bwMode="auto">
              <a:xfrm>
                <a:off x="8064" y="3888"/>
                <a:ext cx="432" cy="4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9" name="Oval 26"/>
              <p:cNvSpPr>
                <a:spLocks noChangeArrowheads="1"/>
              </p:cNvSpPr>
              <p:nvPr/>
            </p:nvSpPr>
            <p:spPr bwMode="auto">
              <a:xfrm>
                <a:off x="4320" y="4320"/>
                <a:ext cx="144" cy="14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6660" name="Oval 27"/>
              <p:cNvSpPr>
                <a:spLocks noChangeArrowheads="1"/>
              </p:cNvSpPr>
              <p:nvPr/>
            </p:nvSpPr>
            <p:spPr bwMode="auto">
              <a:xfrm>
                <a:off x="5184" y="4320"/>
                <a:ext cx="144" cy="14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6661" name="Oval 28"/>
              <p:cNvSpPr>
                <a:spLocks noChangeArrowheads="1"/>
              </p:cNvSpPr>
              <p:nvPr/>
            </p:nvSpPr>
            <p:spPr bwMode="auto">
              <a:xfrm>
                <a:off x="5760" y="4320"/>
                <a:ext cx="144" cy="14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6662" name="Oval 29"/>
              <p:cNvSpPr>
                <a:spLocks noChangeArrowheads="1"/>
              </p:cNvSpPr>
              <p:nvPr/>
            </p:nvSpPr>
            <p:spPr bwMode="auto">
              <a:xfrm>
                <a:off x="6336" y="4320"/>
                <a:ext cx="144" cy="14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6663" name="Oval 30"/>
              <p:cNvSpPr>
                <a:spLocks noChangeArrowheads="1"/>
              </p:cNvSpPr>
              <p:nvPr/>
            </p:nvSpPr>
            <p:spPr bwMode="auto">
              <a:xfrm>
                <a:off x="6768" y="4320"/>
                <a:ext cx="144" cy="14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6664" name="Oval 31"/>
              <p:cNvSpPr>
                <a:spLocks noChangeArrowheads="1"/>
              </p:cNvSpPr>
              <p:nvPr/>
            </p:nvSpPr>
            <p:spPr bwMode="auto">
              <a:xfrm>
                <a:off x="7200" y="4320"/>
                <a:ext cx="144" cy="14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6665" name="Oval 32"/>
              <p:cNvSpPr>
                <a:spLocks noChangeArrowheads="1"/>
              </p:cNvSpPr>
              <p:nvPr/>
            </p:nvSpPr>
            <p:spPr bwMode="auto">
              <a:xfrm>
                <a:off x="7632" y="4320"/>
                <a:ext cx="144" cy="14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6666" name="Oval 33"/>
              <p:cNvSpPr>
                <a:spLocks noChangeArrowheads="1"/>
              </p:cNvSpPr>
              <p:nvPr/>
            </p:nvSpPr>
            <p:spPr bwMode="auto">
              <a:xfrm>
                <a:off x="8496" y="4320"/>
                <a:ext cx="144" cy="144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26630" name="Text Box 34"/>
            <p:cNvSpPr txBox="1">
              <a:spLocks noChangeArrowheads="1"/>
            </p:cNvSpPr>
            <p:nvPr/>
          </p:nvSpPr>
          <p:spPr bwMode="auto">
            <a:xfrm>
              <a:off x="2736" y="2592"/>
              <a:ext cx="1008" cy="43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000" b="1">
                  <a:solidFill>
                    <a:srgbClr val="330033"/>
                  </a:solidFill>
                  <a:latin typeface="Calibri" panose="020F0502020204030204" pitchFamily="34" charset="0"/>
                </a:rPr>
                <a:t>L 0</a:t>
              </a:r>
            </a:p>
          </p:txBody>
        </p:sp>
        <p:sp>
          <p:nvSpPr>
            <p:cNvPr id="26631" name="Text Box 35"/>
            <p:cNvSpPr txBox="1">
              <a:spLocks noChangeArrowheads="1"/>
            </p:cNvSpPr>
            <p:nvPr/>
          </p:nvSpPr>
          <p:spPr bwMode="auto">
            <a:xfrm>
              <a:off x="2736" y="3024"/>
              <a:ext cx="1008" cy="43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200" b="1">
                  <a:solidFill>
                    <a:srgbClr val="330033"/>
                  </a:solidFill>
                  <a:latin typeface="Calibri" panose="020F0502020204030204" pitchFamily="34" charset="0"/>
                </a:rPr>
                <a:t>L 1</a:t>
              </a:r>
            </a:p>
          </p:txBody>
        </p:sp>
        <p:sp>
          <p:nvSpPr>
            <p:cNvPr id="26632" name="Text Box 36"/>
            <p:cNvSpPr txBox="1">
              <a:spLocks noChangeArrowheads="1"/>
            </p:cNvSpPr>
            <p:nvPr/>
          </p:nvSpPr>
          <p:spPr bwMode="auto">
            <a:xfrm>
              <a:off x="2736" y="3456"/>
              <a:ext cx="1008" cy="43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200" b="1">
                  <a:solidFill>
                    <a:srgbClr val="330033"/>
                  </a:solidFill>
                  <a:latin typeface="Calibri" panose="020F0502020204030204" pitchFamily="34" charset="0"/>
                </a:rPr>
                <a:t>L 2</a:t>
              </a:r>
            </a:p>
          </p:txBody>
        </p:sp>
        <p:sp>
          <p:nvSpPr>
            <p:cNvPr id="26633" name="Text Box 37"/>
            <p:cNvSpPr txBox="1">
              <a:spLocks noChangeArrowheads="1"/>
            </p:cNvSpPr>
            <p:nvPr/>
          </p:nvSpPr>
          <p:spPr bwMode="auto">
            <a:xfrm>
              <a:off x="2736" y="4032"/>
              <a:ext cx="1008" cy="43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200" b="1">
                  <a:solidFill>
                    <a:srgbClr val="330033"/>
                  </a:solidFill>
                  <a:latin typeface="Calibri" panose="020F0502020204030204" pitchFamily="34" charset="0"/>
                </a:rPr>
                <a:t>L 3</a:t>
              </a:r>
            </a:p>
          </p:txBody>
        </p:sp>
        <p:sp>
          <p:nvSpPr>
            <p:cNvPr id="26634" name="Line 38"/>
            <p:cNvSpPr>
              <a:spLocks noChangeShapeType="1"/>
            </p:cNvSpPr>
            <p:nvPr/>
          </p:nvSpPr>
          <p:spPr bwMode="auto">
            <a:xfrm>
              <a:off x="3888" y="2736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5" name="Line 39"/>
            <p:cNvSpPr>
              <a:spLocks noChangeShapeType="1"/>
            </p:cNvSpPr>
            <p:nvPr/>
          </p:nvSpPr>
          <p:spPr bwMode="auto">
            <a:xfrm>
              <a:off x="3888" y="3168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40"/>
            <p:cNvSpPr>
              <a:spLocks noChangeShapeType="1"/>
            </p:cNvSpPr>
            <p:nvPr/>
          </p:nvSpPr>
          <p:spPr bwMode="auto">
            <a:xfrm>
              <a:off x="3888" y="3600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7" name="Line 41"/>
            <p:cNvSpPr>
              <a:spLocks noChangeShapeType="1"/>
            </p:cNvSpPr>
            <p:nvPr/>
          </p:nvSpPr>
          <p:spPr bwMode="auto">
            <a:xfrm>
              <a:off x="3888" y="4176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28" name="Text Box 42"/>
          <p:cNvSpPr txBox="1">
            <a:spLocks noChangeArrowheads="1"/>
          </p:cNvSpPr>
          <p:nvPr/>
        </p:nvSpPr>
        <p:spPr bwMode="auto">
          <a:xfrm>
            <a:off x="1981200" y="5029200"/>
            <a:ext cx="7010400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>
                <a:latin typeface="Tahoma" panose="020B0604030504040204" pitchFamily="34" charset="0"/>
              </a:rPr>
              <a:t>At each level the number of the nodes is </a:t>
            </a:r>
            <a:r>
              <a:rPr lang="en-US" altLang="en-US" b="1">
                <a:solidFill>
                  <a:srgbClr val="CC0000"/>
                </a:solidFill>
                <a:latin typeface="Tahoma" panose="020B0604030504040204" pitchFamily="34" charset="0"/>
              </a:rPr>
              <a:t>doubled.</a:t>
            </a:r>
            <a:r>
              <a:rPr lang="en-US" altLang="en-US" b="1">
                <a:latin typeface="Tahoma" panose="020B0604030504040204" pitchFamily="34" charset="0"/>
              </a:rPr>
              <a:t> </a:t>
            </a:r>
          </a:p>
          <a:p>
            <a:r>
              <a:rPr lang="en-US" altLang="en-US" b="1">
                <a:latin typeface="Tahoma" panose="020B0604030504040204" pitchFamily="34" charset="0"/>
              </a:rPr>
              <a:t>                   total number of nodes:     </a:t>
            </a:r>
          </a:p>
          <a:p>
            <a:r>
              <a:rPr lang="en-US" altLang="en-US" b="1">
                <a:latin typeface="Tahoma" panose="020B0604030504040204" pitchFamily="34" charset="0"/>
              </a:rPr>
              <a:t>                   1 + 2 + 2</a:t>
            </a:r>
            <a:r>
              <a:rPr lang="en-US" altLang="en-US" b="1" baseline="30000">
                <a:latin typeface="Tahoma" panose="020B0604030504040204" pitchFamily="34" charset="0"/>
              </a:rPr>
              <a:t>2</a:t>
            </a:r>
            <a:r>
              <a:rPr lang="en-US" altLang="en-US" b="1">
                <a:latin typeface="Tahoma" panose="020B0604030504040204" pitchFamily="34" charset="0"/>
              </a:rPr>
              <a:t> + 2</a:t>
            </a:r>
            <a:r>
              <a:rPr lang="en-US" altLang="en-US" b="1" baseline="30000">
                <a:latin typeface="Tahoma" panose="020B0604030504040204" pitchFamily="34" charset="0"/>
              </a:rPr>
              <a:t>3</a:t>
            </a:r>
            <a:r>
              <a:rPr lang="en-US" altLang="en-US" b="1">
                <a:latin typeface="Tahoma" panose="020B0604030504040204" pitchFamily="34" charset="0"/>
              </a:rPr>
              <a:t> = 2</a:t>
            </a:r>
            <a:r>
              <a:rPr lang="en-US" altLang="en-US" b="1" baseline="30000">
                <a:latin typeface="Tahoma" panose="020B0604030504040204" pitchFamily="34" charset="0"/>
              </a:rPr>
              <a:t>4 </a:t>
            </a:r>
            <a:r>
              <a:rPr lang="en-US" altLang="en-US" b="1">
                <a:latin typeface="Tahoma" panose="020B0604030504040204" pitchFamily="34" charset="0"/>
              </a:rPr>
              <a:t>- 1 = 15</a:t>
            </a:r>
            <a:r>
              <a:rPr lang="en-US" altLang="en-US" sz="2800" b="1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Example: Expression Tree</a:t>
            </a:r>
          </a:p>
        </p:txBody>
      </p:sp>
      <p:pic>
        <p:nvPicPr>
          <p:cNvPr id="27651" name="Picture 4" descr="fig04_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8077200" cy="304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228600" y="5410200"/>
            <a:ext cx="62468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FFFF"/>
                </a:solidFill>
                <a:latin typeface="Calibri" panose="020F0502020204030204" pitchFamily="34" charset="0"/>
              </a:rPr>
              <a:t>How do you construct an expression tree </a:t>
            </a:r>
          </a:p>
          <a:p>
            <a:pPr eaLnBrk="1" hangingPunct="1"/>
            <a:r>
              <a:rPr lang="en-US" altLang="en-US" sz="2400" b="1">
                <a:solidFill>
                  <a:srgbClr val="FFFFFF"/>
                </a:solidFill>
                <a:latin typeface="Calibri" panose="020F0502020204030204" pitchFamily="34" charset="0"/>
              </a:rPr>
              <a:t>from a postfix expression?</a:t>
            </a:r>
          </a:p>
          <a:p>
            <a:pPr eaLnBrk="1" hangingPunct="1"/>
            <a:r>
              <a:rPr lang="en-US" altLang="en-US" sz="2400" b="1">
                <a:solidFill>
                  <a:srgbClr val="FFFFFF"/>
                </a:solidFill>
                <a:latin typeface="Calibri" panose="020F0502020204030204" pitchFamily="34" charset="0"/>
              </a:rPr>
              <a:t>E.g  a b + c d e + * 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488</Words>
  <Application>Microsoft Office PowerPoint</Application>
  <PresentationFormat>On-screen Show (4:3)</PresentationFormat>
  <Paragraphs>119</Paragraphs>
  <Slides>13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SmartDraw</vt:lpstr>
      <vt:lpstr>PowerPoint Presentation</vt:lpstr>
      <vt:lpstr>PowerPoint Presentation</vt:lpstr>
      <vt:lpstr>Is it a Tree?</vt:lpstr>
      <vt:lpstr>Tree Node Level and Path Length</vt:lpstr>
      <vt:lpstr>Levels and Height</vt:lpstr>
      <vt:lpstr>Measuring Trees</vt:lpstr>
      <vt:lpstr>Trees - Example</vt:lpstr>
      <vt:lpstr>Height of a Complete Binary Tree</vt:lpstr>
      <vt:lpstr>Example: Expression Tree</vt:lpstr>
      <vt:lpstr>Binary Search Tree</vt:lpstr>
      <vt:lpstr>Binary Search Tree</vt:lpstr>
      <vt:lpstr>Binary Search Trees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RumaisaRuba</dc:creator>
  <cp:lastModifiedBy>User</cp:lastModifiedBy>
  <cp:revision>6</cp:revision>
  <dcterms:created xsi:type="dcterms:W3CDTF">2014-10-22T17:14:34Z</dcterms:created>
  <dcterms:modified xsi:type="dcterms:W3CDTF">2017-04-10T05:19:33Z</dcterms:modified>
</cp:coreProperties>
</file>