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8" r:id="rId4"/>
    <p:sldId id="270" r:id="rId5"/>
    <p:sldId id="269" r:id="rId6"/>
    <p:sldId id="260" r:id="rId7"/>
    <p:sldId id="280" r:id="rId8"/>
    <p:sldId id="271" r:id="rId9"/>
    <p:sldId id="272" r:id="rId10"/>
    <p:sldId id="273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Marlett" pitchFamily="2" charset="2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>
        <p:scale>
          <a:sx n="90" d="100"/>
          <a:sy n="90" d="100"/>
        </p:scale>
        <p:origin x="-1210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1423C37E-4BBC-44F0-A70E-403654057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8B725CC-3A2F-4C24-98D7-B5F52908D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27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FAF69C-C3BA-4711-8494-AA790D0E60EB}" type="slidenum">
              <a:rPr lang="en-US" sz="1300" smtClean="0">
                <a:latin typeface="Times New Roman" pitchFamily="18" charset="0"/>
              </a:rPr>
              <a:pPr eaLnBrk="1" hangingPunct="1"/>
              <a:t>1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9D7D5-154B-4D60-BCA0-C2AFCAF1A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9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0347F-C3C6-469B-A9FB-A05F48FC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2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-15240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15240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D498E-C11C-4348-A93E-B3C624DED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31314-B57E-44B6-A0C6-17F09A673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0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58F15-C3FE-4DE8-927D-5210457C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2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08D18-9973-43B3-8EEA-D59668FC4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5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3E68-31A9-46D8-998F-11A72A2D9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2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542D2-30DC-4B93-A642-66149B87F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9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FEE83-8BFE-4649-A420-E478BD5E8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0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8280F-25F4-4253-B3DE-35E468C0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9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B6097-9526-4134-9384-2F837C1D1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5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800" b="1">
                <a:latin typeface="Arial" charset="0"/>
              </a:defRPr>
            </a:lvl1pPr>
          </a:lstStyle>
          <a:p>
            <a:pPr>
              <a:defRPr/>
            </a:pPr>
            <a:fld id="{98A34FBE-7A5C-4465-9DE0-90687A214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Marlett" pitchFamily="2" charset="2"/>
        <a:buChar char="8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Binary Trees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5715000" cy="3657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US" sz="4400" smtClean="0"/>
              <a:t>"A tree may grow a thousand feet tall, but its leaves will return to its roots."</a:t>
            </a:r>
          </a:p>
          <a:p>
            <a:pPr algn="l" eaLnBrk="1" hangingPunct="1"/>
            <a:r>
              <a:rPr lang="en-US" smtClean="0"/>
              <a:t>	</a:t>
            </a:r>
            <a:r>
              <a:rPr lang="en-US" sz="4400" smtClean="0"/>
              <a:t>-Chinese Proverb</a:t>
            </a:r>
            <a:r>
              <a:rPr lang="en-US" sz="3600" smtClean="0"/>
              <a:t> 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6400"/>
            <a:ext cx="25050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E7FC17-01C0-4389-BB59-DCF8F42FB845}" type="slidenum">
              <a:rPr lang="en-US" sz="1800" smtClean="0"/>
              <a:pPr eaLnBrk="1" hangingPunct="1"/>
              <a:t>10</a:t>
            </a:fld>
            <a:endParaRPr lang="en-US" sz="18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Binary Tree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complete binary tree:</a:t>
            </a:r>
            <a:r>
              <a:rPr lang="en-US" smtClean="0"/>
              <a:t> a binary tree in which every level, except possibly the deepest is completely filled. At depth n, the height of the tree, all nodes are as far left as possible</a:t>
            </a:r>
            <a:endParaRPr lang="en-US" i="1" smtClean="0"/>
          </a:p>
        </p:txBody>
      </p:sp>
      <p:sp>
        <p:nvSpPr>
          <p:cNvPr id="11270" name="Oval 5"/>
          <p:cNvSpPr>
            <a:spLocks noChangeArrowheads="1"/>
          </p:cNvSpPr>
          <p:nvPr/>
        </p:nvSpPr>
        <p:spPr bwMode="auto">
          <a:xfrm>
            <a:off x="4305300" y="28956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581400" y="34290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181600" y="34290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819400" y="41148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4076700" y="41148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953000" y="41148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867400" y="41148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2209800" y="47244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3124200" y="47244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3733800" y="4800600"/>
            <a:ext cx="4953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4038600" y="3276600"/>
            <a:ext cx="3048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800600" y="3200400"/>
            <a:ext cx="381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3276600" y="38100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3962400" y="38100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5257800" y="38100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5638800" y="3810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2590800" y="4495800"/>
            <a:ext cx="304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3200400" y="4495800"/>
            <a:ext cx="76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4114800" y="45720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584200" y="5279065"/>
            <a:ext cx="5016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Where would the next node go</a:t>
            </a:r>
            <a:br>
              <a:rPr lang="en-US" dirty="0"/>
            </a:br>
            <a:r>
              <a:rPr lang="en-US" dirty="0"/>
              <a:t>to maintain a complete tree?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DB745F-44CA-47D3-A025-EF4EC853EEAD}" type="slidenum">
              <a:rPr lang="en-US" sz="1800" smtClean="0"/>
              <a:pPr eaLnBrk="1" hangingPunct="1"/>
              <a:t>11</a:t>
            </a:fld>
            <a:endParaRPr lang="en-US" sz="18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Tree Traversals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Many algorithms require all nodes of a binary tree be visited and the contents of each node processed or examined.</a:t>
            </a:r>
          </a:p>
          <a:p>
            <a:pPr eaLnBrk="1" hangingPunct="1"/>
            <a:r>
              <a:rPr lang="en-US" sz="2800" dirty="0" smtClean="0"/>
              <a:t>There are 4 traditional types of traversals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preorder</a:t>
            </a:r>
            <a:r>
              <a:rPr lang="en-US" sz="2400" dirty="0" smtClean="0"/>
              <a:t> traversal: process the root, then process all sub trees (left to right)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in-order</a:t>
            </a:r>
            <a:r>
              <a:rPr lang="en-US" sz="2400" dirty="0" smtClean="0"/>
              <a:t> traversal: process the left sub tree, process the root, process the right sub tree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post order</a:t>
            </a:r>
            <a:r>
              <a:rPr lang="en-US" sz="2400" dirty="0" smtClean="0"/>
              <a:t> traversal: process the left sub tree, process the right sub tree, then process the root</a:t>
            </a:r>
          </a:p>
          <a:p>
            <a:pPr lvl="1" eaLnBrk="1" hangingPunct="1"/>
            <a:r>
              <a:rPr lang="en-US" sz="2400" b="1" dirty="0" smtClean="0">
                <a:solidFill>
                  <a:srgbClr val="FF0000"/>
                </a:solidFill>
              </a:rPr>
              <a:t>level order</a:t>
            </a:r>
            <a:r>
              <a:rPr lang="en-US" sz="2400" dirty="0" smtClean="0"/>
              <a:t> traversal: starting from the root of a tree, process all nodes at the same depth from left to right, then proceed to the nodes at the next depth.</a:t>
            </a:r>
          </a:p>
          <a:p>
            <a:pPr lvl="1" eaLnBrk="1" hangingPunct="1"/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C468AE-A85C-4737-A2FD-7D3B84DB8C9B}" type="slidenum">
              <a:rPr lang="en-US" sz="1800" smtClean="0"/>
              <a:pPr eaLnBrk="1" hangingPunct="1"/>
              <a:t>12</a:t>
            </a:fld>
            <a:endParaRPr lang="en-US" sz="18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 of Traversals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determine the results of a traversal on a given tree draw a path around the tree.</a:t>
            </a:r>
          </a:p>
          <a:p>
            <a:pPr lvl="1" eaLnBrk="1" hangingPunct="1"/>
            <a:r>
              <a:rPr lang="en-US" smtClean="0"/>
              <a:t>start on the left side of the root and trace around the tree. The path should stay close to the tree.</a:t>
            </a:r>
          </a:p>
        </p:txBody>
      </p:sp>
      <p:sp>
        <p:nvSpPr>
          <p:cNvPr id="15366" name="Oval 4"/>
          <p:cNvSpPr>
            <a:spLocks noChangeArrowheads="1"/>
          </p:cNvSpPr>
          <p:nvPr/>
        </p:nvSpPr>
        <p:spPr bwMode="auto">
          <a:xfrm>
            <a:off x="3179763" y="2895600"/>
            <a:ext cx="7620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2265363" y="4114800"/>
            <a:ext cx="7620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3941763" y="4114800"/>
            <a:ext cx="7620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 flipH="1">
            <a:off x="2874963" y="3581400"/>
            <a:ext cx="457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3789363" y="3581400"/>
            <a:ext cx="457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3255963" y="2971800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2341563" y="4191000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49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4017963" y="4191000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42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255963" y="5257800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3103563" y="5105400"/>
            <a:ext cx="7620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1503363" y="5029200"/>
            <a:ext cx="7620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2112963" y="4800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951163" y="4724400"/>
            <a:ext cx="381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1579563" y="5195888"/>
            <a:ext cx="581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1300163" y="2908300"/>
            <a:ext cx="3805237" cy="3302000"/>
          </a:xfrm>
          <a:custGeom>
            <a:avLst/>
            <a:gdLst>
              <a:gd name="T0" fmla="*/ 1638300 w 2397"/>
              <a:gd name="T1" fmla="*/ 546100 h 2080"/>
              <a:gd name="T2" fmla="*/ 1460500 w 2397"/>
              <a:gd name="T3" fmla="*/ 838200 h 2080"/>
              <a:gd name="T4" fmla="*/ 1320800 w 2397"/>
              <a:gd name="T5" fmla="*/ 990600 h 2080"/>
              <a:gd name="T6" fmla="*/ 1257300 w 2397"/>
              <a:gd name="T7" fmla="*/ 1054100 h 2080"/>
              <a:gd name="T8" fmla="*/ 1155700 w 2397"/>
              <a:gd name="T9" fmla="*/ 1143000 h 2080"/>
              <a:gd name="T10" fmla="*/ 863600 w 2397"/>
              <a:gd name="T11" fmla="*/ 1333500 h 2080"/>
              <a:gd name="T12" fmla="*/ 723900 w 2397"/>
              <a:gd name="T13" fmla="*/ 1600200 h 2080"/>
              <a:gd name="T14" fmla="*/ 673100 w 2397"/>
              <a:gd name="T15" fmla="*/ 1803400 h 2080"/>
              <a:gd name="T16" fmla="*/ 266700 w 2397"/>
              <a:gd name="T17" fmla="*/ 2057400 h 2080"/>
              <a:gd name="T18" fmla="*/ 63500 w 2397"/>
              <a:gd name="T19" fmla="*/ 2222500 h 2080"/>
              <a:gd name="T20" fmla="*/ 177800 w 2397"/>
              <a:gd name="T21" fmla="*/ 2933699 h 2080"/>
              <a:gd name="T22" fmla="*/ 381000 w 2397"/>
              <a:gd name="T23" fmla="*/ 3047999 h 2080"/>
              <a:gd name="T24" fmla="*/ 1092200 w 2397"/>
              <a:gd name="T25" fmla="*/ 3047999 h 2080"/>
              <a:gd name="T26" fmla="*/ 1244600 w 2397"/>
              <a:gd name="T27" fmla="*/ 2793999 h 2080"/>
              <a:gd name="T28" fmla="*/ 1422400 w 2397"/>
              <a:gd name="T29" fmla="*/ 2374900 h 2080"/>
              <a:gd name="T30" fmla="*/ 1638300 w 2397"/>
              <a:gd name="T31" fmla="*/ 2298700 h 2080"/>
              <a:gd name="T32" fmla="*/ 1689100 w 2397"/>
              <a:gd name="T33" fmla="*/ 2920999 h 2080"/>
              <a:gd name="T34" fmla="*/ 1905000 w 2397"/>
              <a:gd name="T35" fmla="*/ 3187699 h 2080"/>
              <a:gd name="T36" fmla="*/ 2184400 w 2397"/>
              <a:gd name="T37" fmla="*/ 3302000 h 2080"/>
              <a:gd name="T38" fmla="*/ 2387599 w 2397"/>
              <a:gd name="T39" fmla="*/ 3263900 h 2080"/>
              <a:gd name="T40" fmla="*/ 2590799 w 2397"/>
              <a:gd name="T41" fmla="*/ 3111499 h 2080"/>
              <a:gd name="T42" fmla="*/ 2705099 w 2397"/>
              <a:gd name="T43" fmla="*/ 2920999 h 2080"/>
              <a:gd name="T44" fmla="*/ 2692399 w 2397"/>
              <a:gd name="T45" fmla="*/ 2336800 h 2080"/>
              <a:gd name="T46" fmla="*/ 2628899 w 2397"/>
              <a:gd name="T47" fmla="*/ 2273300 h 2080"/>
              <a:gd name="T48" fmla="*/ 2362200 w 2397"/>
              <a:gd name="T49" fmla="*/ 2032000 h 2080"/>
              <a:gd name="T50" fmla="*/ 2133600 w 2397"/>
              <a:gd name="T51" fmla="*/ 1866900 h 2080"/>
              <a:gd name="T52" fmla="*/ 2006600 w 2397"/>
              <a:gd name="T53" fmla="*/ 1689100 h 2080"/>
              <a:gd name="T54" fmla="*/ 2209800 w 2397"/>
              <a:gd name="T55" fmla="*/ 977900 h 2080"/>
              <a:gd name="T56" fmla="*/ 2527299 w 2397"/>
              <a:gd name="T57" fmla="*/ 1016000 h 2080"/>
              <a:gd name="T58" fmla="*/ 2603499 w 2397"/>
              <a:gd name="T59" fmla="*/ 1168400 h 2080"/>
              <a:gd name="T60" fmla="*/ 2654299 w 2397"/>
              <a:gd name="T61" fmla="*/ 1892300 h 2080"/>
              <a:gd name="T62" fmla="*/ 3238499 w 2397"/>
              <a:gd name="T63" fmla="*/ 2133600 h 2080"/>
              <a:gd name="T64" fmla="*/ 3429000 w 2397"/>
              <a:gd name="T65" fmla="*/ 2095500 h 2080"/>
              <a:gd name="T66" fmla="*/ 3670300 w 2397"/>
              <a:gd name="T67" fmla="*/ 1816100 h 2080"/>
              <a:gd name="T68" fmla="*/ 3784600 w 2397"/>
              <a:gd name="T69" fmla="*/ 1524000 h 2080"/>
              <a:gd name="T70" fmla="*/ 3644900 w 2397"/>
              <a:gd name="T71" fmla="*/ 1092200 h 2080"/>
              <a:gd name="T72" fmla="*/ 3390900 w 2397"/>
              <a:gd name="T73" fmla="*/ 850900 h 2080"/>
              <a:gd name="T74" fmla="*/ 3124199 w 2397"/>
              <a:gd name="T75" fmla="*/ 558800 h 2080"/>
              <a:gd name="T76" fmla="*/ 2793999 w 2397"/>
              <a:gd name="T77" fmla="*/ 139700 h 208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397"/>
              <a:gd name="T118" fmla="*/ 0 h 2080"/>
              <a:gd name="T119" fmla="*/ 2397 w 2397"/>
              <a:gd name="T120" fmla="*/ 2080 h 208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397" h="2080">
                <a:moveTo>
                  <a:pt x="1136" y="32"/>
                </a:moveTo>
                <a:cubicBezTo>
                  <a:pt x="1179" y="160"/>
                  <a:pt x="1096" y="248"/>
                  <a:pt x="1032" y="344"/>
                </a:cubicBezTo>
                <a:cubicBezTo>
                  <a:pt x="1009" y="378"/>
                  <a:pt x="998" y="410"/>
                  <a:pt x="968" y="440"/>
                </a:cubicBezTo>
                <a:cubicBezTo>
                  <a:pt x="953" y="485"/>
                  <a:pt x="956" y="504"/>
                  <a:pt x="920" y="528"/>
                </a:cubicBezTo>
                <a:cubicBezTo>
                  <a:pt x="909" y="560"/>
                  <a:pt x="892" y="573"/>
                  <a:pt x="864" y="592"/>
                </a:cubicBezTo>
                <a:cubicBezTo>
                  <a:pt x="847" y="644"/>
                  <a:pt x="871" y="593"/>
                  <a:pt x="832" y="624"/>
                </a:cubicBezTo>
                <a:cubicBezTo>
                  <a:pt x="824" y="630"/>
                  <a:pt x="823" y="641"/>
                  <a:pt x="816" y="648"/>
                </a:cubicBezTo>
                <a:cubicBezTo>
                  <a:pt x="809" y="655"/>
                  <a:pt x="800" y="659"/>
                  <a:pt x="792" y="664"/>
                </a:cubicBezTo>
                <a:cubicBezTo>
                  <a:pt x="787" y="672"/>
                  <a:pt x="783" y="682"/>
                  <a:pt x="776" y="688"/>
                </a:cubicBezTo>
                <a:cubicBezTo>
                  <a:pt x="762" y="701"/>
                  <a:pt x="728" y="720"/>
                  <a:pt x="728" y="720"/>
                </a:cubicBezTo>
                <a:cubicBezTo>
                  <a:pt x="714" y="761"/>
                  <a:pt x="731" y="733"/>
                  <a:pt x="696" y="752"/>
                </a:cubicBezTo>
                <a:cubicBezTo>
                  <a:pt x="649" y="778"/>
                  <a:pt x="588" y="811"/>
                  <a:pt x="544" y="840"/>
                </a:cubicBezTo>
                <a:cubicBezTo>
                  <a:pt x="513" y="887"/>
                  <a:pt x="497" y="935"/>
                  <a:pt x="472" y="984"/>
                </a:cubicBezTo>
                <a:cubicBezTo>
                  <a:pt x="468" y="993"/>
                  <a:pt x="460" y="999"/>
                  <a:pt x="456" y="1008"/>
                </a:cubicBezTo>
                <a:cubicBezTo>
                  <a:pt x="449" y="1023"/>
                  <a:pt x="440" y="1056"/>
                  <a:pt x="440" y="1056"/>
                </a:cubicBezTo>
                <a:cubicBezTo>
                  <a:pt x="437" y="1077"/>
                  <a:pt x="435" y="1114"/>
                  <a:pt x="424" y="1136"/>
                </a:cubicBezTo>
                <a:cubicBezTo>
                  <a:pt x="407" y="1170"/>
                  <a:pt x="368" y="1192"/>
                  <a:pt x="336" y="1208"/>
                </a:cubicBezTo>
                <a:cubicBezTo>
                  <a:pt x="280" y="1236"/>
                  <a:pt x="223" y="1266"/>
                  <a:pt x="168" y="1296"/>
                </a:cubicBezTo>
                <a:cubicBezTo>
                  <a:pt x="158" y="1302"/>
                  <a:pt x="102" y="1340"/>
                  <a:pt x="88" y="1352"/>
                </a:cubicBezTo>
                <a:cubicBezTo>
                  <a:pt x="71" y="1367"/>
                  <a:pt x="40" y="1400"/>
                  <a:pt x="40" y="1400"/>
                </a:cubicBezTo>
                <a:cubicBezTo>
                  <a:pt x="28" y="1435"/>
                  <a:pt x="11" y="1462"/>
                  <a:pt x="0" y="1496"/>
                </a:cubicBezTo>
                <a:cubicBezTo>
                  <a:pt x="7" y="1606"/>
                  <a:pt x="7" y="1778"/>
                  <a:pt x="112" y="1848"/>
                </a:cubicBezTo>
                <a:cubicBezTo>
                  <a:pt x="137" y="1886"/>
                  <a:pt x="119" y="1869"/>
                  <a:pt x="176" y="1888"/>
                </a:cubicBezTo>
                <a:cubicBezTo>
                  <a:pt x="199" y="1896"/>
                  <a:pt x="219" y="1909"/>
                  <a:pt x="240" y="1920"/>
                </a:cubicBezTo>
                <a:cubicBezTo>
                  <a:pt x="279" y="1939"/>
                  <a:pt x="327" y="1946"/>
                  <a:pt x="368" y="1960"/>
                </a:cubicBezTo>
                <a:cubicBezTo>
                  <a:pt x="476" y="1951"/>
                  <a:pt x="579" y="1928"/>
                  <a:pt x="688" y="1920"/>
                </a:cubicBezTo>
                <a:cubicBezTo>
                  <a:pt x="727" y="1894"/>
                  <a:pt x="749" y="1850"/>
                  <a:pt x="768" y="1808"/>
                </a:cubicBezTo>
                <a:cubicBezTo>
                  <a:pt x="775" y="1793"/>
                  <a:pt x="775" y="1774"/>
                  <a:pt x="784" y="1760"/>
                </a:cubicBezTo>
                <a:cubicBezTo>
                  <a:pt x="799" y="1738"/>
                  <a:pt x="801" y="1710"/>
                  <a:pt x="816" y="1688"/>
                </a:cubicBezTo>
                <a:cubicBezTo>
                  <a:pt x="854" y="1632"/>
                  <a:pt x="866" y="1557"/>
                  <a:pt x="896" y="1496"/>
                </a:cubicBezTo>
                <a:cubicBezTo>
                  <a:pt x="922" y="1443"/>
                  <a:pt x="931" y="1396"/>
                  <a:pt x="992" y="1376"/>
                </a:cubicBezTo>
                <a:cubicBezTo>
                  <a:pt x="1027" y="1399"/>
                  <a:pt x="1019" y="1410"/>
                  <a:pt x="1032" y="1448"/>
                </a:cubicBezTo>
                <a:cubicBezTo>
                  <a:pt x="1040" y="1507"/>
                  <a:pt x="1049" y="1565"/>
                  <a:pt x="1056" y="1624"/>
                </a:cubicBezTo>
                <a:cubicBezTo>
                  <a:pt x="1059" y="1696"/>
                  <a:pt x="1057" y="1768"/>
                  <a:pt x="1064" y="1840"/>
                </a:cubicBezTo>
                <a:cubicBezTo>
                  <a:pt x="1065" y="1850"/>
                  <a:pt x="1076" y="1855"/>
                  <a:pt x="1080" y="1864"/>
                </a:cubicBezTo>
                <a:cubicBezTo>
                  <a:pt x="1111" y="1927"/>
                  <a:pt x="1127" y="1984"/>
                  <a:pt x="1200" y="2008"/>
                </a:cubicBezTo>
                <a:cubicBezTo>
                  <a:pt x="1255" y="2049"/>
                  <a:pt x="1220" y="2027"/>
                  <a:pt x="1312" y="2064"/>
                </a:cubicBezTo>
                <a:cubicBezTo>
                  <a:pt x="1332" y="2072"/>
                  <a:pt x="1376" y="2080"/>
                  <a:pt x="1376" y="2080"/>
                </a:cubicBezTo>
                <a:cubicBezTo>
                  <a:pt x="1403" y="2077"/>
                  <a:pt x="1430" y="2077"/>
                  <a:pt x="1456" y="2072"/>
                </a:cubicBezTo>
                <a:cubicBezTo>
                  <a:pt x="1473" y="2069"/>
                  <a:pt x="1504" y="2056"/>
                  <a:pt x="1504" y="2056"/>
                </a:cubicBezTo>
                <a:cubicBezTo>
                  <a:pt x="1534" y="2033"/>
                  <a:pt x="1559" y="2025"/>
                  <a:pt x="1592" y="2008"/>
                </a:cubicBezTo>
                <a:cubicBezTo>
                  <a:pt x="1604" y="1991"/>
                  <a:pt x="1620" y="1977"/>
                  <a:pt x="1632" y="1960"/>
                </a:cubicBezTo>
                <a:cubicBezTo>
                  <a:pt x="1637" y="1953"/>
                  <a:pt x="1636" y="1944"/>
                  <a:pt x="1640" y="1936"/>
                </a:cubicBezTo>
                <a:cubicBezTo>
                  <a:pt x="1658" y="1900"/>
                  <a:pt x="1675" y="1869"/>
                  <a:pt x="1704" y="1840"/>
                </a:cubicBezTo>
                <a:cubicBezTo>
                  <a:pt x="1728" y="1767"/>
                  <a:pt x="1743" y="1709"/>
                  <a:pt x="1752" y="1632"/>
                </a:cubicBezTo>
                <a:cubicBezTo>
                  <a:pt x="1746" y="1560"/>
                  <a:pt x="1756" y="1512"/>
                  <a:pt x="1696" y="1472"/>
                </a:cubicBezTo>
                <a:cubicBezTo>
                  <a:pt x="1691" y="1464"/>
                  <a:pt x="1687" y="1455"/>
                  <a:pt x="1680" y="1448"/>
                </a:cubicBezTo>
                <a:cubicBezTo>
                  <a:pt x="1673" y="1441"/>
                  <a:pt x="1662" y="1439"/>
                  <a:pt x="1656" y="1432"/>
                </a:cubicBezTo>
                <a:cubicBezTo>
                  <a:pt x="1591" y="1357"/>
                  <a:pt x="1654" y="1404"/>
                  <a:pt x="1600" y="1368"/>
                </a:cubicBezTo>
                <a:cubicBezTo>
                  <a:pt x="1571" y="1325"/>
                  <a:pt x="1523" y="1315"/>
                  <a:pt x="1488" y="1280"/>
                </a:cubicBezTo>
                <a:cubicBezTo>
                  <a:pt x="1458" y="1250"/>
                  <a:pt x="1475" y="1260"/>
                  <a:pt x="1440" y="1248"/>
                </a:cubicBezTo>
                <a:cubicBezTo>
                  <a:pt x="1411" y="1219"/>
                  <a:pt x="1378" y="1199"/>
                  <a:pt x="1344" y="1176"/>
                </a:cubicBezTo>
                <a:cubicBezTo>
                  <a:pt x="1342" y="1175"/>
                  <a:pt x="1301" y="1139"/>
                  <a:pt x="1296" y="1136"/>
                </a:cubicBezTo>
                <a:cubicBezTo>
                  <a:pt x="1275" y="1104"/>
                  <a:pt x="1275" y="1110"/>
                  <a:pt x="1264" y="1064"/>
                </a:cubicBezTo>
                <a:cubicBezTo>
                  <a:pt x="1259" y="1043"/>
                  <a:pt x="1248" y="1000"/>
                  <a:pt x="1248" y="1000"/>
                </a:cubicBezTo>
                <a:cubicBezTo>
                  <a:pt x="1257" y="869"/>
                  <a:pt x="1270" y="697"/>
                  <a:pt x="1392" y="616"/>
                </a:cubicBezTo>
                <a:cubicBezTo>
                  <a:pt x="1425" y="566"/>
                  <a:pt x="1495" y="581"/>
                  <a:pt x="1544" y="608"/>
                </a:cubicBezTo>
                <a:cubicBezTo>
                  <a:pt x="1561" y="617"/>
                  <a:pt x="1592" y="640"/>
                  <a:pt x="1592" y="640"/>
                </a:cubicBezTo>
                <a:cubicBezTo>
                  <a:pt x="1603" y="656"/>
                  <a:pt x="1618" y="670"/>
                  <a:pt x="1624" y="688"/>
                </a:cubicBezTo>
                <a:cubicBezTo>
                  <a:pt x="1629" y="704"/>
                  <a:pt x="1640" y="736"/>
                  <a:pt x="1640" y="736"/>
                </a:cubicBezTo>
                <a:cubicBezTo>
                  <a:pt x="1625" y="797"/>
                  <a:pt x="1604" y="860"/>
                  <a:pt x="1584" y="920"/>
                </a:cubicBezTo>
                <a:cubicBezTo>
                  <a:pt x="1590" y="1003"/>
                  <a:pt x="1593" y="1139"/>
                  <a:pt x="1672" y="1192"/>
                </a:cubicBezTo>
                <a:cubicBezTo>
                  <a:pt x="1690" y="1219"/>
                  <a:pt x="1708" y="1225"/>
                  <a:pt x="1736" y="1240"/>
                </a:cubicBezTo>
                <a:cubicBezTo>
                  <a:pt x="1829" y="1291"/>
                  <a:pt x="1939" y="1319"/>
                  <a:pt x="2040" y="1344"/>
                </a:cubicBezTo>
                <a:cubicBezTo>
                  <a:pt x="2064" y="1341"/>
                  <a:pt x="2088" y="1341"/>
                  <a:pt x="2112" y="1336"/>
                </a:cubicBezTo>
                <a:cubicBezTo>
                  <a:pt x="2129" y="1333"/>
                  <a:pt x="2144" y="1325"/>
                  <a:pt x="2160" y="1320"/>
                </a:cubicBezTo>
                <a:cubicBezTo>
                  <a:pt x="2168" y="1317"/>
                  <a:pt x="2184" y="1312"/>
                  <a:pt x="2184" y="1312"/>
                </a:cubicBezTo>
                <a:cubicBezTo>
                  <a:pt x="2221" y="1257"/>
                  <a:pt x="2291" y="1208"/>
                  <a:pt x="2312" y="1144"/>
                </a:cubicBezTo>
                <a:cubicBezTo>
                  <a:pt x="2322" y="1114"/>
                  <a:pt x="2341" y="1093"/>
                  <a:pt x="2352" y="1064"/>
                </a:cubicBezTo>
                <a:cubicBezTo>
                  <a:pt x="2365" y="1028"/>
                  <a:pt x="2367" y="995"/>
                  <a:pt x="2384" y="960"/>
                </a:cubicBezTo>
                <a:cubicBezTo>
                  <a:pt x="2380" y="894"/>
                  <a:pt x="2397" y="774"/>
                  <a:pt x="2328" y="728"/>
                </a:cubicBezTo>
                <a:cubicBezTo>
                  <a:pt x="2312" y="681"/>
                  <a:pt x="2332" y="724"/>
                  <a:pt x="2296" y="688"/>
                </a:cubicBezTo>
                <a:cubicBezTo>
                  <a:pt x="2247" y="639"/>
                  <a:pt x="2220" y="608"/>
                  <a:pt x="2160" y="568"/>
                </a:cubicBezTo>
                <a:cubicBezTo>
                  <a:pt x="2149" y="561"/>
                  <a:pt x="2145" y="546"/>
                  <a:pt x="2136" y="536"/>
                </a:cubicBezTo>
                <a:cubicBezTo>
                  <a:pt x="2121" y="519"/>
                  <a:pt x="2102" y="506"/>
                  <a:pt x="2088" y="488"/>
                </a:cubicBezTo>
                <a:cubicBezTo>
                  <a:pt x="2055" y="445"/>
                  <a:pt x="2015" y="383"/>
                  <a:pt x="1968" y="352"/>
                </a:cubicBezTo>
                <a:cubicBezTo>
                  <a:pt x="1928" y="292"/>
                  <a:pt x="1876" y="241"/>
                  <a:pt x="1832" y="184"/>
                </a:cubicBezTo>
                <a:cubicBezTo>
                  <a:pt x="1805" y="150"/>
                  <a:pt x="1790" y="118"/>
                  <a:pt x="1760" y="88"/>
                </a:cubicBezTo>
                <a:cubicBezTo>
                  <a:pt x="1749" y="55"/>
                  <a:pt x="1721" y="25"/>
                  <a:pt x="169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81" name="Group 23"/>
          <p:cNvGrpSpPr>
            <a:grpSpLocks/>
          </p:cNvGrpSpPr>
          <p:nvPr/>
        </p:nvGrpSpPr>
        <p:grpSpPr bwMode="auto">
          <a:xfrm>
            <a:off x="2722563" y="3505200"/>
            <a:ext cx="304800" cy="304800"/>
            <a:chOff x="2352" y="2160"/>
            <a:chExt cx="192" cy="192"/>
          </a:xfrm>
        </p:grpSpPr>
        <p:sp>
          <p:nvSpPr>
            <p:cNvPr id="15392" name="Line 21"/>
            <p:cNvSpPr>
              <a:spLocks noChangeShapeType="1"/>
            </p:cNvSpPr>
            <p:nvPr/>
          </p:nvSpPr>
          <p:spPr bwMode="auto">
            <a:xfrm>
              <a:off x="2352" y="216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2"/>
            <p:cNvSpPr>
              <a:spLocks noChangeShapeType="1"/>
            </p:cNvSpPr>
            <p:nvPr/>
          </p:nvSpPr>
          <p:spPr bwMode="auto">
            <a:xfrm flipV="1">
              <a:off x="2352" y="2304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2" name="Line 24"/>
          <p:cNvSpPr>
            <a:spLocks noChangeShapeType="1"/>
          </p:cNvSpPr>
          <p:nvPr/>
        </p:nvSpPr>
        <p:spPr bwMode="auto">
          <a:xfrm>
            <a:off x="1122363" y="51816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5"/>
          <p:cNvSpPr>
            <a:spLocks noChangeShapeType="1"/>
          </p:cNvSpPr>
          <p:nvPr/>
        </p:nvSpPr>
        <p:spPr bwMode="auto">
          <a:xfrm flipV="1">
            <a:off x="1274763" y="51816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6"/>
          <p:cNvSpPr>
            <a:spLocks noChangeShapeType="1"/>
          </p:cNvSpPr>
          <p:nvPr/>
        </p:nvSpPr>
        <p:spPr bwMode="auto">
          <a:xfrm>
            <a:off x="3255963" y="5943600"/>
            <a:ext cx="152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8"/>
          <p:cNvSpPr>
            <a:spLocks noChangeShapeType="1"/>
          </p:cNvSpPr>
          <p:nvPr/>
        </p:nvSpPr>
        <p:spPr bwMode="auto">
          <a:xfrm flipH="1">
            <a:off x="3179763" y="61722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9"/>
          <p:cNvSpPr>
            <a:spLocks noChangeShapeType="1"/>
          </p:cNvSpPr>
          <p:nvPr/>
        </p:nvSpPr>
        <p:spPr bwMode="auto">
          <a:xfrm flipH="1">
            <a:off x="3255963" y="46482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30"/>
          <p:cNvSpPr>
            <a:spLocks noChangeShapeType="1"/>
          </p:cNvSpPr>
          <p:nvPr/>
        </p:nvSpPr>
        <p:spPr bwMode="auto">
          <a:xfrm>
            <a:off x="3332163" y="4648200"/>
            <a:ext cx="2286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31"/>
          <p:cNvSpPr>
            <a:spLocks noChangeShapeType="1"/>
          </p:cNvSpPr>
          <p:nvPr/>
        </p:nvSpPr>
        <p:spPr bwMode="auto">
          <a:xfrm>
            <a:off x="5008563" y="4648200"/>
            <a:ext cx="76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32"/>
          <p:cNvSpPr>
            <a:spLocks noChangeShapeType="1"/>
          </p:cNvSpPr>
          <p:nvPr/>
        </p:nvSpPr>
        <p:spPr bwMode="auto">
          <a:xfrm flipH="1">
            <a:off x="4779963" y="4648200"/>
            <a:ext cx="2286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Text Box 33"/>
          <p:cNvSpPr txBox="1">
            <a:spLocks noChangeArrowheads="1"/>
          </p:cNvSpPr>
          <p:nvPr/>
        </p:nvSpPr>
        <p:spPr bwMode="auto">
          <a:xfrm>
            <a:off x="5068888" y="2971800"/>
            <a:ext cx="3998912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pre order: process when </a:t>
            </a:r>
            <a:br>
              <a:rPr lang="en-US" sz="2400"/>
            </a:br>
            <a:r>
              <a:rPr lang="en-US" sz="2400"/>
              <a:t>pass down left side of node</a:t>
            </a:r>
            <a:br>
              <a:rPr lang="en-US" sz="2400"/>
            </a:br>
            <a:r>
              <a:rPr lang="en-US" sz="2400"/>
              <a:t>12 49 13 5 42</a:t>
            </a:r>
          </a:p>
          <a:p>
            <a:pPr eaLnBrk="1" hangingPunct="1"/>
            <a:r>
              <a:rPr lang="en-US" sz="2400"/>
              <a:t>in order: process when pass</a:t>
            </a:r>
            <a:br>
              <a:rPr lang="en-US" sz="2400"/>
            </a:br>
            <a:r>
              <a:rPr lang="en-US" sz="2400"/>
              <a:t>underneath node</a:t>
            </a:r>
            <a:br>
              <a:rPr lang="en-US" sz="2400"/>
            </a:br>
            <a:r>
              <a:rPr lang="en-US" sz="2400"/>
              <a:t>13 49 5 12 42</a:t>
            </a:r>
          </a:p>
          <a:p>
            <a:pPr eaLnBrk="1" hangingPunct="1"/>
            <a:r>
              <a:rPr lang="en-US" sz="2400"/>
              <a:t>post order: process when </a:t>
            </a:r>
            <a:br>
              <a:rPr lang="en-US" sz="2400"/>
            </a:br>
            <a:r>
              <a:rPr lang="en-US" sz="2400"/>
              <a:t>pass up right side of node</a:t>
            </a:r>
            <a:br>
              <a:rPr lang="en-US" sz="2400"/>
            </a:br>
            <a:r>
              <a:rPr lang="en-US" sz="2400"/>
              <a:t>13 5 49 42 12 </a:t>
            </a:r>
          </a:p>
        </p:txBody>
      </p:sp>
      <p:pic>
        <p:nvPicPr>
          <p:cNvPr id="15391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7038"/>
            <a:ext cx="1828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50BD0-33F3-4EED-96E6-E18D7F0A1C46}" type="slidenum">
              <a:rPr lang="en-US" sz="1800" smtClean="0"/>
              <a:pPr eaLnBrk="1" hangingPunct="1"/>
              <a:t>2</a:t>
            </a:fld>
            <a:endParaRPr lang="en-US" sz="18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762000"/>
            <a:ext cx="6003925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i="1" dirty="0" smtClean="0"/>
              <a:t>tree</a:t>
            </a:r>
            <a:r>
              <a:rPr lang="en-US" dirty="0" smtClean="0"/>
              <a:t> is an abstract data type</a:t>
            </a:r>
          </a:p>
          <a:p>
            <a:pPr lvl="1" eaLnBrk="1" hangingPunct="1"/>
            <a:r>
              <a:rPr lang="en-US" dirty="0" smtClean="0"/>
              <a:t>one entry point, the </a:t>
            </a:r>
            <a:r>
              <a:rPr lang="en-US" b="1" i="1" dirty="0" smtClean="0"/>
              <a:t>root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Each node is either a </a:t>
            </a:r>
            <a:r>
              <a:rPr lang="en-US" b="1" i="1" dirty="0" smtClean="0"/>
              <a:t>leaf</a:t>
            </a:r>
            <a:r>
              <a:rPr lang="en-US" dirty="0" smtClean="0"/>
              <a:t> or an </a:t>
            </a:r>
            <a:r>
              <a:rPr lang="en-US" i="1" dirty="0" smtClean="0"/>
              <a:t>internal node</a:t>
            </a:r>
            <a:endParaRPr lang="en-US" dirty="0" smtClean="0"/>
          </a:p>
          <a:p>
            <a:pPr lvl="1" eaLnBrk="1" hangingPunct="1"/>
            <a:r>
              <a:rPr lang="en-US" dirty="0" smtClean="0"/>
              <a:t>An internal node has 1 or more </a:t>
            </a:r>
            <a:r>
              <a:rPr lang="en-US" b="1" i="1" dirty="0" smtClean="0"/>
              <a:t>children</a:t>
            </a:r>
            <a:r>
              <a:rPr lang="en-US" dirty="0" smtClean="0"/>
              <a:t>, nodes that can be reached directly from that internal node. </a:t>
            </a:r>
          </a:p>
          <a:p>
            <a:pPr lvl="1" eaLnBrk="1" hangingPunct="1"/>
            <a:r>
              <a:rPr lang="en-US" dirty="0" smtClean="0"/>
              <a:t>The internal node is said to be the </a:t>
            </a:r>
            <a:r>
              <a:rPr lang="en-US" b="1" i="1" dirty="0" smtClean="0"/>
              <a:t>parent</a:t>
            </a:r>
            <a:r>
              <a:rPr lang="en-US" dirty="0" smtClean="0"/>
              <a:t> of its child nodes</a:t>
            </a:r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7391400" y="1524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6705600" y="2438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Oval 7"/>
          <p:cNvSpPr>
            <a:spLocks noChangeArrowheads="1"/>
          </p:cNvSpPr>
          <p:nvPr/>
        </p:nvSpPr>
        <p:spPr bwMode="auto">
          <a:xfrm>
            <a:off x="8077200" y="2438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8"/>
          <p:cNvSpPr>
            <a:spLocks noChangeArrowheads="1"/>
          </p:cNvSpPr>
          <p:nvPr/>
        </p:nvSpPr>
        <p:spPr bwMode="auto">
          <a:xfrm>
            <a:off x="5867400" y="3581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Oval 9"/>
          <p:cNvSpPr>
            <a:spLocks noChangeArrowheads="1"/>
          </p:cNvSpPr>
          <p:nvPr/>
        </p:nvSpPr>
        <p:spPr bwMode="auto">
          <a:xfrm>
            <a:off x="6858000" y="3581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0"/>
          <p:cNvSpPr>
            <a:spLocks noChangeArrowheads="1"/>
          </p:cNvSpPr>
          <p:nvPr/>
        </p:nvSpPr>
        <p:spPr bwMode="auto">
          <a:xfrm>
            <a:off x="7848600" y="3581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 flipH="1">
            <a:off x="7239000" y="21336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2"/>
          <p:cNvSpPr>
            <a:spLocks noChangeShapeType="1"/>
          </p:cNvSpPr>
          <p:nvPr/>
        </p:nvSpPr>
        <p:spPr bwMode="auto">
          <a:xfrm>
            <a:off x="7997825" y="2128838"/>
            <a:ext cx="301625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 flipH="1">
            <a:off x="6400800" y="3048000"/>
            <a:ext cx="457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7162800" y="31242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7315200" y="29718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Text Box 16"/>
          <p:cNvSpPr txBox="1">
            <a:spLocks noChangeArrowheads="1"/>
          </p:cNvSpPr>
          <p:nvPr/>
        </p:nvSpPr>
        <p:spPr bwMode="auto">
          <a:xfrm>
            <a:off x="7696200" y="838200"/>
            <a:ext cx="1255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root node</a:t>
            </a:r>
          </a:p>
        </p:txBody>
      </p:sp>
      <p:sp>
        <p:nvSpPr>
          <p:cNvPr id="3090" name="Text Box 17"/>
          <p:cNvSpPr txBox="1">
            <a:spLocks noChangeArrowheads="1"/>
          </p:cNvSpPr>
          <p:nvPr/>
        </p:nvSpPr>
        <p:spPr bwMode="auto">
          <a:xfrm>
            <a:off x="6613525" y="5170488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leaf nodes</a:t>
            </a:r>
          </a:p>
        </p:txBody>
      </p:sp>
      <p:sp>
        <p:nvSpPr>
          <p:cNvPr id="3091" name="Line 18"/>
          <p:cNvSpPr>
            <a:spLocks noChangeShapeType="1"/>
          </p:cNvSpPr>
          <p:nvPr/>
        </p:nvSpPr>
        <p:spPr bwMode="auto">
          <a:xfrm flipV="1">
            <a:off x="7620000" y="4648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19"/>
          <p:cNvSpPr>
            <a:spLocks noChangeShapeType="1"/>
          </p:cNvSpPr>
          <p:nvPr/>
        </p:nvSpPr>
        <p:spPr bwMode="auto">
          <a:xfrm flipH="1" flipV="1">
            <a:off x="6705600" y="4343400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0"/>
          <p:cNvSpPr>
            <a:spLocks noChangeShapeType="1"/>
          </p:cNvSpPr>
          <p:nvPr/>
        </p:nvSpPr>
        <p:spPr bwMode="auto">
          <a:xfrm flipH="1" flipV="1">
            <a:off x="7467600" y="43434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1"/>
          <p:cNvSpPr>
            <a:spLocks noChangeShapeType="1"/>
          </p:cNvSpPr>
          <p:nvPr/>
        </p:nvSpPr>
        <p:spPr bwMode="auto">
          <a:xfrm flipV="1">
            <a:off x="7620000" y="43434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7620000" y="4495800"/>
            <a:ext cx="1143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 flipH="1" flipV="1">
            <a:off x="8686800" y="3429000"/>
            <a:ext cx="762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 flipH="1">
            <a:off x="8153400" y="11430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Text Box 25"/>
          <p:cNvSpPr txBox="1">
            <a:spLocks noChangeArrowheads="1"/>
          </p:cNvSpPr>
          <p:nvPr/>
        </p:nvSpPr>
        <p:spPr bwMode="auto">
          <a:xfrm>
            <a:off x="6003925" y="1154113"/>
            <a:ext cx="1017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internal</a:t>
            </a:r>
            <a:br>
              <a:rPr lang="en-US" sz="2000"/>
            </a:br>
            <a:r>
              <a:rPr lang="en-US" sz="2000"/>
              <a:t>nodes</a:t>
            </a:r>
          </a:p>
        </p:txBody>
      </p:sp>
      <p:sp>
        <p:nvSpPr>
          <p:cNvPr id="3099" name="Line 26"/>
          <p:cNvSpPr>
            <a:spLocks noChangeShapeType="1"/>
          </p:cNvSpPr>
          <p:nvPr/>
        </p:nvSpPr>
        <p:spPr bwMode="auto">
          <a:xfrm>
            <a:off x="6477000" y="1905000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Line 27"/>
          <p:cNvSpPr>
            <a:spLocks noChangeShapeType="1"/>
          </p:cNvSpPr>
          <p:nvPr/>
        </p:nvSpPr>
        <p:spPr bwMode="auto">
          <a:xfrm>
            <a:off x="6477000" y="19050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D3B88F-4DF4-47B1-B591-C12407AF8A78}" type="slidenum">
              <a:rPr lang="en-US" sz="1800" smtClean="0"/>
              <a:pPr eaLnBrk="1" hangingPunct="1"/>
              <a:t>3</a:t>
            </a:fld>
            <a:endParaRPr lang="en-US" sz="18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Trees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Only access point is the root</a:t>
            </a:r>
          </a:p>
          <a:p>
            <a:pPr eaLnBrk="1" hangingPunct="1"/>
            <a:r>
              <a:rPr lang="en-US" dirty="0" smtClean="0"/>
              <a:t>All nodes, except the root, have one parent</a:t>
            </a:r>
          </a:p>
          <a:p>
            <a:pPr lvl="1" eaLnBrk="1" hangingPunct="1"/>
            <a:r>
              <a:rPr lang="en-US" dirty="0" smtClean="0"/>
              <a:t>like the inheritance hierarchy in Java</a:t>
            </a:r>
          </a:p>
          <a:p>
            <a:pPr eaLnBrk="1" hangingPunct="1"/>
            <a:r>
              <a:rPr lang="en-US" dirty="0" smtClean="0"/>
              <a:t>Traditionally trees drawn upside down</a:t>
            </a:r>
          </a:p>
        </p:txBody>
      </p:sp>
      <p:sp>
        <p:nvSpPr>
          <p:cNvPr id="4102" name="Oval 4"/>
          <p:cNvSpPr>
            <a:spLocks noChangeArrowheads="1"/>
          </p:cNvSpPr>
          <p:nvPr/>
        </p:nvSpPr>
        <p:spPr bwMode="auto">
          <a:xfrm>
            <a:off x="3733800" y="34290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3124200" y="41148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4267200" y="41148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2133600" y="48768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3429000" y="49530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9"/>
          <p:cNvSpPr>
            <a:spLocks noChangeArrowheads="1"/>
          </p:cNvSpPr>
          <p:nvPr/>
        </p:nvSpPr>
        <p:spPr bwMode="auto">
          <a:xfrm>
            <a:off x="4953000" y="49530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0"/>
          <p:cNvSpPr>
            <a:spLocks noChangeArrowheads="1"/>
          </p:cNvSpPr>
          <p:nvPr/>
        </p:nvSpPr>
        <p:spPr bwMode="auto">
          <a:xfrm>
            <a:off x="4343400" y="57912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 flipH="1">
            <a:off x="3581400" y="39624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191000" y="3962400"/>
            <a:ext cx="152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3"/>
          <p:cNvSpPr>
            <a:spLocks noChangeShapeType="1"/>
          </p:cNvSpPr>
          <p:nvPr/>
        </p:nvSpPr>
        <p:spPr bwMode="auto">
          <a:xfrm flipH="1">
            <a:off x="2667000" y="4572000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581400" y="4724400"/>
            <a:ext cx="152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4724400" y="46482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16"/>
          <p:cNvSpPr>
            <a:spLocks noChangeShapeType="1"/>
          </p:cNvSpPr>
          <p:nvPr/>
        </p:nvSpPr>
        <p:spPr bwMode="auto">
          <a:xfrm flipH="1">
            <a:off x="4876800" y="54864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Text Box 17"/>
          <p:cNvSpPr txBox="1">
            <a:spLocks noChangeArrowheads="1"/>
          </p:cNvSpPr>
          <p:nvPr/>
        </p:nvSpPr>
        <p:spPr bwMode="auto">
          <a:xfrm>
            <a:off x="5013325" y="3265488"/>
            <a:ext cx="798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root</a:t>
            </a:r>
          </a:p>
        </p:txBody>
      </p:sp>
      <p:sp>
        <p:nvSpPr>
          <p:cNvPr id="4116" name="Text Box 18"/>
          <p:cNvSpPr txBox="1">
            <a:spLocks noChangeArrowheads="1"/>
          </p:cNvSpPr>
          <p:nvPr/>
        </p:nvSpPr>
        <p:spPr bwMode="auto">
          <a:xfrm>
            <a:off x="5699125" y="6008688"/>
            <a:ext cx="1214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leaves</a:t>
            </a:r>
          </a:p>
        </p:txBody>
      </p:sp>
      <p:pic>
        <p:nvPicPr>
          <p:cNvPr id="411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24200"/>
            <a:ext cx="177165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29200"/>
            <a:ext cx="13906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24FF14-4B2D-4143-9FFD-DC14E0330844}" type="slidenum">
              <a:rPr lang="en-US" sz="1800" smtClean="0"/>
              <a:pPr eaLnBrk="1" hangingPunct="1"/>
              <a:t>4</a:t>
            </a:fld>
            <a:endParaRPr lang="en-US" sz="18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Properties of Trees and Nodes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486400" cy="548640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siblings</a:t>
            </a:r>
            <a:r>
              <a:rPr lang="en-US" i="1" dirty="0" smtClean="0"/>
              <a:t>: </a:t>
            </a:r>
            <a:r>
              <a:rPr lang="en-US" dirty="0" smtClean="0"/>
              <a:t>two nodes that have the same parent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edge</a:t>
            </a:r>
            <a:r>
              <a:rPr lang="en-US" i="1" dirty="0" smtClean="0"/>
              <a:t>:</a:t>
            </a:r>
            <a:r>
              <a:rPr lang="en-US" dirty="0" smtClean="0"/>
              <a:t> the link from one node to another</a:t>
            </a:r>
          </a:p>
          <a:p>
            <a:pPr eaLnBrk="1" hangingPunct="1"/>
            <a:r>
              <a:rPr lang="en-US" i="1" dirty="0" smtClean="0">
                <a:solidFill>
                  <a:srgbClr val="FF0000"/>
                </a:solidFill>
              </a:rPr>
              <a:t>path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length</a:t>
            </a:r>
            <a:r>
              <a:rPr lang="en-US" i="1" dirty="0" smtClean="0"/>
              <a:t>:</a:t>
            </a:r>
            <a:r>
              <a:rPr lang="en-US" dirty="0" smtClean="0"/>
              <a:t> the number of edges that must be traversed to get from one node to another</a:t>
            </a:r>
            <a:endParaRPr lang="en-US" i="1" dirty="0" smtClean="0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6589713" y="1535113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903913" y="2449513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7275513" y="2449513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6437313" y="2144713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196138" y="2139950"/>
            <a:ext cx="301625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7466013" y="1230313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7297738" y="762000"/>
            <a:ext cx="798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root</a:t>
            </a:r>
          </a:p>
        </p:txBody>
      </p:sp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6629400" y="3429000"/>
            <a:ext cx="13731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siblings</a:t>
            </a:r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H="1" flipV="1">
            <a:off x="6629400" y="3124200"/>
            <a:ext cx="457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8"/>
          <p:cNvSpPr>
            <a:spLocks noChangeShapeType="1"/>
          </p:cNvSpPr>
          <p:nvPr/>
        </p:nvSpPr>
        <p:spPr bwMode="auto">
          <a:xfrm flipV="1">
            <a:off x="7239000" y="3200400"/>
            <a:ext cx="3048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28"/>
          <p:cNvSpPr txBox="1">
            <a:spLocks noChangeArrowheads="1"/>
          </p:cNvSpPr>
          <p:nvPr/>
        </p:nvSpPr>
        <p:spPr bwMode="auto">
          <a:xfrm>
            <a:off x="5394325" y="1535113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edge</a:t>
            </a:r>
          </a:p>
        </p:txBody>
      </p:sp>
      <p:sp>
        <p:nvSpPr>
          <p:cNvPr id="5137" name="Line 29"/>
          <p:cNvSpPr>
            <a:spLocks noChangeShapeType="1"/>
          </p:cNvSpPr>
          <p:nvPr/>
        </p:nvSpPr>
        <p:spPr bwMode="auto">
          <a:xfrm>
            <a:off x="5943600" y="1905000"/>
            <a:ext cx="457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39"/>
          <p:cNvSpPr>
            <a:spLocks noChangeShapeType="1"/>
          </p:cNvSpPr>
          <p:nvPr/>
        </p:nvSpPr>
        <p:spPr bwMode="auto">
          <a:xfrm>
            <a:off x="6172200" y="31242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Oval 40"/>
          <p:cNvSpPr>
            <a:spLocks noChangeArrowheads="1"/>
          </p:cNvSpPr>
          <p:nvPr/>
        </p:nvSpPr>
        <p:spPr bwMode="auto">
          <a:xfrm>
            <a:off x="5867400" y="3886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41"/>
          <p:cNvSpPr>
            <a:spLocks noChangeShapeType="1"/>
          </p:cNvSpPr>
          <p:nvPr/>
        </p:nvSpPr>
        <p:spPr bwMode="auto">
          <a:xfrm flipH="1">
            <a:off x="5562600" y="4495800"/>
            <a:ext cx="457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Oval 42"/>
          <p:cNvSpPr>
            <a:spLocks noChangeArrowheads="1"/>
          </p:cNvSpPr>
          <p:nvPr/>
        </p:nvSpPr>
        <p:spPr bwMode="auto">
          <a:xfrm>
            <a:off x="5029200" y="5029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43"/>
          <p:cNvSpPr>
            <a:spLocks noChangeShapeType="1"/>
          </p:cNvSpPr>
          <p:nvPr/>
        </p:nvSpPr>
        <p:spPr bwMode="auto">
          <a:xfrm>
            <a:off x="6477000" y="4495800"/>
            <a:ext cx="533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Oval 44"/>
          <p:cNvSpPr>
            <a:spLocks noChangeArrowheads="1"/>
          </p:cNvSpPr>
          <p:nvPr/>
        </p:nvSpPr>
        <p:spPr bwMode="auto">
          <a:xfrm>
            <a:off x="6858000" y="5029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46"/>
          <p:cNvSpPr txBox="1">
            <a:spLocks noChangeArrowheads="1"/>
          </p:cNvSpPr>
          <p:nvPr/>
        </p:nvSpPr>
        <p:spPr bwMode="auto">
          <a:xfrm>
            <a:off x="1303338" y="5257800"/>
            <a:ext cx="32686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path length from root to this</a:t>
            </a:r>
            <a:br>
              <a:rPr lang="en-US" sz="2000"/>
            </a:br>
            <a:r>
              <a:rPr lang="en-US" sz="2000"/>
              <a:t>node is 3</a:t>
            </a:r>
          </a:p>
        </p:txBody>
      </p:sp>
      <p:sp>
        <p:nvSpPr>
          <p:cNvPr id="5145" name="Line 47"/>
          <p:cNvSpPr>
            <a:spLocks noChangeShapeType="1"/>
          </p:cNvSpPr>
          <p:nvPr/>
        </p:nvSpPr>
        <p:spPr bwMode="auto">
          <a:xfrm flipV="1">
            <a:off x="4572000" y="5257800"/>
            <a:ext cx="381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4F14D4-8FC4-4F20-8F21-DEB79DDFE30C}" type="slidenum">
              <a:rPr lang="en-US" sz="1800" smtClean="0"/>
              <a:pPr eaLnBrk="1" hangingPunct="1"/>
              <a:t>5</a:t>
            </a:fld>
            <a:endParaRPr lang="en-US" sz="18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Properties of Trees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depth</a:t>
            </a:r>
            <a:r>
              <a:rPr lang="en-US" i="1" dirty="0" smtClean="0"/>
              <a:t>:</a:t>
            </a:r>
            <a:r>
              <a:rPr lang="en-US" dirty="0" smtClean="0"/>
              <a:t> the path length from the </a:t>
            </a:r>
            <a:r>
              <a:rPr lang="en-US" b="1" dirty="0" smtClean="0">
                <a:solidFill>
                  <a:srgbClr val="FF0000"/>
                </a:solidFill>
              </a:rPr>
              <a:t>root</a:t>
            </a:r>
            <a:r>
              <a:rPr lang="en-US" dirty="0" smtClean="0"/>
              <a:t> of the tree </a:t>
            </a:r>
            <a:r>
              <a:rPr lang="en-US" dirty="0" smtClean="0">
                <a:solidFill>
                  <a:srgbClr val="FF0000"/>
                </a:solidFill>
              </a:rPr>
              <a:t>to this </a:t>
            </a:r>
            <a:r>
              <a:rPr lang="en-US" b="1" dirty="0" smtClean="0">
                <a:solidFill>
                  <a:srgbClr val="FF0000"/>
                </a:solidFill>
              </a:rPr>
              <a:t>node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height of a node: </a:t>
            </a:r>
            <a:r>
              <a:rPr lang="en-US" dirty="0" smtClean="0"/>
              <a:t>The maximum distance (path length) of any </a:t>
            </a:r>
            <a:r>
              <a:rPr lang="en-US" b="1" dirty="0" smtClean="0">
                <a:solidFill>
                  <a:srgbClr val="FF0000"/>
                </a:solidFill>
              </a:rPr>
              <a:t>leaf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b="1" dirty="0" smtClean="0">
                <a:solidFill>
                  <a:srgbClr val="FF0000"/>
                </a:solidFill>
              </a:rPr>
              <a:t>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a leaf has a height of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height of a tree is the height of the root of that tree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descendants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any nodes that can be reached via 1 or more edges from this node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ancestors:</a:t>
            </a:r>
            <a:r>
              <a:rPr lang="en-US" dirty="0" smtClean="0"/>
              <a:t> any nodes for which this node is a descendant </a:t>
            </a: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4C25A5-711B-4B27-A656-0F5F5EF6B270}" type="slidenum">
              <a:rPr lang="en-US" sz="1800" smtClean="0"/>
              <a:pPr eaLnBrk="1" hangingPunct="1"/>
              <a:t>6</a:t>
            </a:fld>
            <a:endParaRPr lang="en-US" sz="18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Visualization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381000" y="762000"/>
            <a:ext cx="8382000" cy="5562600"/>
            <a:chOff x="381000" y="762000"/>
            <a:chExt cx="8382000" cy="5562600"/>
          </a:xfrm>
        </p:grpSpPr>
        <p:grpSp>
          <p:nvGrpSpPr>
            <p:cNvPr id="7173" name="Group 6"/>
            <p:cNvGrpSpPr>
              <a:grpSpLocks/>
            </p:cNvGrpSpPr>
            <p:nvPr/>
          </p:nvGrpSpPr>
          <p:grpSpPr bwMode="auto">
            <a:xfrm>
              <a:off x="5257800" y="1752600"/>
              <a:ext cx="838200" cy="914400"/>
              <a:chOff x="2640" y="816"/>
              <a:chExt cx="528" cy="576"/>
            </a:xfrm>
          </p:grpSpPr>
          <p:sp>
            <p:nvSpPr>
              <p:cNvPr id="7230" name="Oval 4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1" name="Text Box 5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D</a:t>
                </a:r>
              </a:p>
            </p:txBody>
          </p:sp>
        </p:grpSp>
        <p:grpSp>
          <p:nvGrpSpPr>
            <p:cNvPr id="7174" name="Group 7"/>
            <p:cNvGrpSpPr>
              <a:grpSpLocks/>
            </p:cNvGrpSpPr>
            <p:nvPr/>
          </p:nvGrpSpPr>
          <p:grpSpPr bwMode="auto">
            <a:xfrm>
              <a:off x="381000" y="1752600"/>
              <a:ext cx="838200" cy="914400"/>
              <a:chOff x="2640" y="816"/>
              <a:chExt cx="528" cy="576"/>
            </a:xfrm>
          </p:grpSpPr>
          <p:sp>
            <p:nvSpPr>
              <p:cNvPr id="7228" name="Oval 8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9" name="Text Box 9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B</a:t>
                </a:r>
              </a:p>
            </p:txBody>
          </p:sp>
        </p:grpSp>
        <p:grpSp>
          <p:nvGrpSpPr>
            <p:cNvPr id="7175" name="Group 10"/>
            <p:cNvGrpSpPr>
              <a:grpSpLocks/>
            </p:cNvGrpSpPr>
            <p:nvPr/>
          </p:nvGrpSpPr>
          <p:grpSpPr bwMode="auto">
            <a:xfrm>
              <a:off x="2895600" y="1828800"/>
              <a:ext cx="838200" cy="914400"/>
              <a:chOff x="2640" y="816"/>
              <a:chExt cx="528" cy="576"/>
            </a:xfrm>
          </p:grpSpPr>
          <p:sp>
            <p:nvSpPr>
              <p:cNvPr id="7226" name="Oval 11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7" name="Text Box 12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C</a:t>
                </a:r>
              </a:p>
            </p:txBody>
          </p:sp>
        </p:grpSp>
        <p:grpSp>
          <p:nvGrpSpPr>
            <p:cNvPr id="7176" name="Group 13"/>
            <p:cNvGrpSpPr>
              <a:grpSpLocks/>
            </p:cNvGrpSpPr>
            <p:nvPr/>
          </p:nvGrpSpPr>
          <p:grpSpPr bwMode="auto">
            <a:xfrm>
              <a:off x="1981200" y="3124200"/>
              <a:ext cx="838200" cy="914400"/>
              <a:chOff x="2640" y="816"/>
              <a:chExt cx="528" cy="576"/>
            </a:xfrm>
          </p:grpSpPr>
          <p:sp>
            <p:nvSpPr>
              <p:cNvPr id="7224" name="Oval 14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5" name="Text Box 15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5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F</a:t>
                </a:r>
              </a:p>
            </p:txBody>
          </p:sp>
        </p:grpSp>
        <p:grpSp>
          <p:nvGrpSpPr>
            <p:cNvPr id="7177" name="Group 16"/>
            <p:cNvGrpSpPr>
              <a:grpSpLocks/>
            </p:cNvGrpSpPr>
            <p:nvPr/>
          </p:nvGrpSpPr>
          <p:grpSpPr bwMode="auto">
            <a:xfrm>
              <a:off x="381000" y="3200400"/>
              <a:ext cx="838200" cy="914400"/>
              <a:chOff x="2640" y="816"/>
              <a:chExt cx="528" cy="576"/>
            </a:xfrm>
          </p:grpSpPr>
          <p:sp>
            <p:nvSpPr>
              <p:cNvPr id="7222" name="Oval 17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3" name="Text Box 18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E</a:t>
                </a:r>
              </a:p>
            </p:txBody>
          </p:sp>
        </p:grpSp>
        <p:grpSp>
          <p:nvGrpSpPr>
            <p:cNvPr id="7178" name="Group 19"/>
            <p:cNvGrpSpPr>
              <a:grpSpLocks/>
            </p:cNvGrpSpPr>
            <p:nvPr/>
          </p:nvGrpSpPr>
          <p:grpSpPr bwMode="auto">
            <a:xfrm>
              <a:off x="3657600" y="762000"/>
              <a:ext cx="838200" cy="914400"/>
              <a:chOff x="2640" y="816"/>
              <a:chExt cx="528" cy="576"/>
            </a:xfrm>
          </p:grpSpPr>
          <p:sp>
            <p:nvSpPr>
              <p:cNvPr id="7220" name="Oval 20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1" name="Text Box 21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179" name="Group 22"/>
            <p:cNvGrpSpPr>
              <a:grpSpLocks/>
            </p:cNvGrpSpPr>
            <p:nvPr/>
          </p:nvGrpSpPr>
          <p:grpSpPr bwMode="auto">
            <a:xfrm>
              <a:off x="3429000" y="3124200"/>
              <a:ext cx="838200" cy="914400"/>
              <a:chOff x="2640" y="816"/>
              <a:chExt cx="528" cy="576"/>
            </a:xfrm>
          </p:grpSpPr>
          <p:sp>
            <p:nvSpPr>
              <p:cNvPr id="7218" name="Oval 23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9" name="Text Box 24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9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G</a:t>
                </a:r>
              </a:p>
            </p:txBody>
          </p:sp>
        </p:grpSp>
        <p:grpSp>
          <p:nvGrpSpPr>
            <p:cNvPr id="7180" name="Group 25"/>
            <p:cNvGrpSpPr>
              <a:grpSpLocks/>
            </p:cNvGrpSpPr>
            <p:nvPr/>
          </p:nvGrpSpPr>
          <p:grpSpPr bwMode="auto">
            <a:xfrm>
              <a:off x="4724400" y="3124200"/>
              <a:ext cx="838200" cy="914400"/>
              <a:chOff x="2640" y="816"/>
              <a:chExt cx="528" cy="576"/>
            </a:xfrm>
          </p:grpSpPr>
          <p:sp>
            <p:nvSpPr>
              <p:cNvPr id="7216" name="Oval 26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7" name="Text Box 27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H</a:t>
                </a:r>
              </a:p>
            </p:txBody>
          </p:sp>
        </p:grpSp>
        <p:grpSp>
          <p:nvGrpSpPr>
            <p:cNvPr id="7181" name="Group 28"/>
            <p:cNvGrpSpPr>
              <a:grpSpLocks/>
            </p:cNvGrpSpPr>
            <p:nvPr/>
          </p:nvGrpSpPr>
          <p:grpSpPr bwMode="auto">
            <a:xfrm>
              <a:off x="7086600" y="3124200"/>
              <a:ext cx="838200" cy="914400"/>
              <a:chOff x="2640" y="816"/>
              <a:chExt cx="528" cy="576"/>
            </a:xfrm>
          </p:grpSpPr>
          <p:sp>
            <p:nvSpPr>
              <p:cNvPr id="7214" name="Oval 29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Text Box 30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J</a:t>
                </a:r>
              </a:p>
            </p:txBody>
          </p:sp>
        </p:grpSp>
        <p:grpSp>
          <p:nvGrpSpPr>
            <p:cNvPr id="7182" name="Group 31"/>
            <p:cNvGrpSpPr>
              <a:grpSpLocks/>
            </p:cNvGrpSpPr>
            <p:nvPr/>
          </p:nvGrpSpPr>
          <p:grpSpPr bwMode="auto">
            <a:xfrm>
              <a:off x="5943600" y="3124200"/>
              <a:ext cx="838200" cy="914400"/>
              <a:chOff x="2640" y="816"/>
              <a:chExt cx="528" cy="576"/>
            </a:xfrm>
          </p:grpSpPr>
          <p:sp>
            <p:nvSpPr>
              <p:cNvPr id="7212" name="Oval 32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3" name="Text Box 33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1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I</a:t>
                </a:r>
              </a:p>
            </p:txBody>
          </p:sp>
        </p:grpSp>
        <p:grpSp>
          <p:nvGrpSpPr>
            <p:cNvPr id="7183" name="Group 34"/>
            <p:cNvGrpSpPr>
              <a:grpSpLocks/>
            </p:cNvGrpSpPr>
            <p:nvPr/>
          </p:nvGrpSpPr>
          <p:grpSpPr bwMode="auto">
            <a:xfrm>
              <a:off x="4038600" y="4495800"/>
              <a:ext cx="838200" cy="914400"/>
              <a:chOff x="2640" y="816"/>
              <a:chExt cx="528" cy="576"/>
            </a:xfrm>
          </p:grpSpPr>
          <p:sp>
            <p:nvSpPr>
              <p:cNvPr id="7210" name="Oval 35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1" name="Text Box 36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K</a:t>
                </a:r>
              </a:p>
            </p:txBody>
          </p:sp>
        </p:grpSp>
        <p:grpSp>
          <p:nvGrpSpPr>
            <p:cNvPr id="7184" name="Group 37"/>
            <p:cNvGrpSpPr>
              <a:grpSpLocks/>
            </p:cNvGrpSpPr>
            <p:nvPr/>
          </p:nvGrpSpPr>
          <p:grpSpPr bwMode="auto">
            <a:xfrm>
              <a:off x="5181600" y="4495800"/>
              <a:ext cx="838200" cy="914400"/>
              <a:chOff x="2640" y="816"/>
              <a:chExt cx="528" cy="576"/>
            </a:xfrm>
          </p:grpSpPr>
          <p:sp>
            <p:nvSpPr>
              <p:cNvPr id="7208" name="Oval 38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Text Box 39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L</a:t>
                </a:r>
              </a:p>
            </p:txBody>
          </p:sp>
        </p:grpSp>
        <p:grpSp>
          <p:nvGrpSpPr>
            <p:cNvPr id="7185" name="Group 40"/>
            <p:cNvGrpSpPr>
              <a:grpSpLocks/>
            </p:cNvGrpSpPr>
            <p:nvPr/>
          </p:nvGrpSpPr>
          <p:grpSpPr bwMode="auto">
            <a:xfrm>
              <a:off x="7162800" y="4495800"/>
              <a:ext cx="838200" cy="914400"/>
              <a:chOff x="2640" y="816"/>
              <a:chExt cx="528" cy="576"/>
            </a:xfrm>
          </p:grpSpPr>
          <p:sp>
            <p:nvSpPr>
              <p:cNvPr id="7206" name="Oval 41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Text Box 42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30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0000"/>
                    </a:solidFill>
                  </a:rPr>
                  <a:t>M</a:t>
                </a:r>
              </a:p>
            </p:txBody>
          </p:sp>
        </p:grpSp>
        <p:grpSp>
          <p:nvGrpSpPr>
            <p:cNvPr id="7186" name="Group 43"/>
            <p:cNvGrpSpPr>
              <a:grpSpLocks/>
            </p:cNvGrpSpPr>
            <p:nvPr/>
          </p:nvGrpSpPr>
          <p:grpSpPr bwMode="auto">
            <a:xfrm>
              <a:off x="6096000" y="5410200"/>
              <a:ext cx="838200" cy="914400"/>
              <a:chOff x="2640" y="816"/>
              <a:chExt cx="528" cy="576"/>
            </a:xfrm>
          </p:grpSpPr>
          <p:sp>
            <p:nvSpPr>
              <p:cNvPr id="7204" name="Oval 44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Text Box 45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N</a:t>
                </a:r>
              </a:p>
            </p:txBody>
          </p:sp>
        </p:grpSp>
        <p:grpSp>
          <p:nvGrpSpPr>
            <p:cNvPr id="7187" name="Group 46"/>
            <p:cNvGrpSpPr>
              <a:grpSpLocks/>
            </p:cNvGrpSpPr>
            <p:nvPr/>
          </p:nvGrpSpPr>
          <p:grpSpPr bwMode="auto">
            <a:xfrm>
              <a:off x="7924800" y="5410200"/>
              <a:ext cx="838200" cy="914400"/>
              <a:chOff x="2640" y="816"/>
              <a:chExt cx="528" cy="576"/>
            </a:xfrm>
          </p:grpSpPr>
          <p:sp>
            <p:nvSpPr>
              <p:cNvPr id="7202" name="Oval 47"/>
              <p:cNvSpPr>
                <a:spLocks noChangeArrowheads="1"/>
              </p:cNvSpPr>
              <p:nvPr/>
            </p:nvSpPr>
            <p:spPr bwMode="auto">
              <a:xfrm>
                <a:off x="2640" y="816"/>
                <a:ext cx="528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Text Box 48"/>
              <p:cNvSpPr txBox="1">
                <a:spLocks noChangeArrowheads="1"/>
              </p:cNvSpPr>
              <p:nvPr/>
            </p:nvSpPr>
            <p:spPr bwMode="auto">
              <a:xfrm>
                <a:off x="2772" y="941"/>
                <a:ext cx="29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Marlett" pitchFamily="2" charset="2"/>
                  <a:defRPr sz="28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/>
                  <a:t>O</a:t>
                </a:r>
              </a:p>
            </p:txBody>
          </p:sp>
        </p:grpSp>
        <p:sp>
          <p:nvSpPr>
            <p:cNvPr id="7188" name="Line 49"/>
            <p:cNvSpPr>
              <a:spLocks noChangeShapeType="1"/>
            </p:cNvSpPr>
            <p:nvPr/>
          </p:nvSpPr>
          <p:spPr bwMode="auto">
            <a:xfrm flipH="1">
              <a:off x="1219200" y="1371600"/>
              <a:ext cx="2438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50"/>
            <p:cNvSpPr>
              <a:spLocks noChangeShapeType="1"/>
            </p:cNvSpPr>
            <p:nvPr/>
          </p:nvSpPr>
          <p:spPr bwMode="auto">
            <a:xfrm flipH="1">
              <a:off x="3581400" y="1600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51"/>
            <p:cNvSpPr>
              <a:spLocks noChangeShapeType="1"/>
            </p:cNvSpPr>
            <p:nvPr/>
          </p:nvSpPr>
          <p:spPr bwMode="auto">
            <a:xfrm>
              <a:off x="4572000" y="1447800"/>
              <a:ext cx="762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52"/>
            <p:cNvSpPr>
              <a:spLocks noChangeShapeType="1"/>
            </p:cNvSpPr>
            <p:nvPr/>
          </p:nvSpPr>
          <p:spPr bwMode="auto">
            <a:xfrm>
              <a:off x="838200" y="2667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53"/>
            <p:cNvSpPr>
              <a:spLocks noChangeShapeType="1"/>
            </p:cNvSpPr>
            <p:nvPr/>
          </p:nvSpPr>
          <p:spPr bwMode="auto">
            <a:xfrm flipH="1">
              <a:off x="2514600" y="2667000"/>
              <a:ext cx="533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54"/>
            <p:cNvSpPr>
              <a:spLocks noChangeShapeType="1"/>
            </p:cNvSpPr>
            <p:nvPr/>
          </p:nvSpPr>
          <p:spPr bwMode="auto">
            <a:xfrm>
              <a:off x="3581400" y="2667000"/>
              <a:ext cx="228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55"/>
            <p:cNvSpPr>
              <a:spLocks noChangeShapeType="1"/>
            </p:cNvSpPr>
            <p:nvPr/>
          </p:nvSpPr>
          <p:spPr bwMode="auto">
            <a:xfrm flipH="1">
              <a:off x="5105400" y="2590800"/>
              <a:ext cx="457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56"/>
            <p:cNvSpPr>
              <a:spLocks noChangeShapeType="1"/>
            </p:cNvSpPr>
            <p:nvPr/>
          </p:nvSpPr>
          <p:spPr bwMode="auto">
            <a:xfrm>
              <a:off x="5943600" y="25908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57"/>
            <p:cNvSpPr>
              <a:spLocks noChangeShapeType="1"/>
            </p:cNvSpPr>
            <p:nvPr/>
          </p:nvSpPr>
          <p:spPr bwMode="auto">
            <a:xfrm>
              <a:off x="6096000" y="2438400"/>
              <a:ext cx="12192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58"/>
            <p:cNvSpPr>
              <a:spLocks noChangeShapeType="1"/>
            </p:cNvSpPr>
            <p:nvPr/>
          </p:nvSpPr>
          <p:spPr bwMode="auto">
            <a:xfrm flipH="1">
              <a:off x="4572000" y="3962400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59"/>
            <p:cNvSpPr>
              <a:spLocks noChangeShapeType="1"/>
            </p:cNvSpPr>
            <p:nvPr/>
          </p:nvSpPr>
          <p:spPr bwMode="auto">
            <a:xfrm>
              <a:off x="5334000" y="4038600"/>
              <a:ext cx="228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60"/>
            <p:cNvSpPr>
              <a:spLocks noChangeShapeType="1"/>
            </p:cNvSpPr>
            <p:nvPr/>
          </p:nvSpPr>
          <p:spPr bwMode="auto">
            <a:xfrm>
              <a:off x="76200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61"/>
            <p:cNvSpPr>
              <a:spLocks noChangeShapeType="1"/>
            </p:cNvSpPr>
            <p:nvPr/>
          </p:nvSpPr>
          <p:spPr bwMode="auto">
            <a:xfrm flipH="1">
              <a:off x="6934200" y="5334000"/>
              <a:ext cx="3810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62"/>
            <p:cNvSpPr>
              <a:spLocks noChangeShapeType="1"/>
            </p:cNvSpPr>
            <p:nvPr/>
          </p:nvSpPr>
          <p:spPr bwMode="auto">
            <a:xfrm>
              <a:off x="7848600" y="53340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Clicker 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the </a:t>
            </a:r>
            <a:r>
              <a:rPr lang="en-US" b="1" dirty="0" smtClean="0"/>
              <a:t>depth</a:t>
            </a:r>
            <a:r>
              <a:rPr lang="en-US" dirty="0" smtClean="0"/>
              <a:t> of the node that contains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on the previous slide?</a:t>
            </a:r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/>
              <a:t>0</a:t>
            </a:r>
            <a:endParaRPr lang="en-US" dirty="0" smtClean="0"/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/>
              <a:t>1</a:t>
            </a:r>
            <a:endParaRPr lang="en-US" dirty="0" smtClean="0"/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/>
              <a:t>2</a:t>
            </a:r>
            <a:endParaRPr lang="en-US" dirty="0" smtClean="0"/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r>
              <a:rPr lang="en-US" dirty="0"/>
              <a:t>4</a:t>
            </a:r>
            <a:endParaRPr lang="en-US" dirty="0" smtClean="0"/>
          </a:p>
          <a:p>
            <a:pPr marL="514350" indent="-514350" eaLnBrk="1" hangingPunct="1">
              <a:buFont typeface="Marlett" pitchFamily="2" charset="2"/>
              <a:buAutoNum type="alphaUcPeriod"/>
              <a:defRPr/>
            </a:pPr>
            <a:endParaRPr lang="en-US" dirty="0" smtClean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9DB4C3-F50E-4DF1-A611-CA43D93664FF}" type="slidenum">
              <a:rPr lang="en-US" sz="1800" smtClean="0"/>
              <a:pPr eaLnBrk="1" hangingPunct="1"/>
              <a:t>7</a:t>
            </a:fld>
            <a:endParaRPr lang="en-US" sz="1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5C992F-B336-4806-BBF9-16BF7FBED91E}" type="slidenum">
              <a:rPr lang="en-US" sz="1800" smtClean="0"/>
              <a:pPr eaLnBrk="1" hangingPunct="1"/>
              <a:t>8</a:t>
            </a:fld>
            <a:endParaRPr lang="en-US" sz="18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Trees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many variations on trees but we will start with </a:t>
            </a:r>
            <a:r>
              <a:rPr lang="en-US" i="1" dirty="0" smtClean="0"/>
              <a:t>binary trees</a:t>
            </a:r>
          </a:p>
          <a:p>
            <a:pPr eaLnBrk="1" hangingPunct="1"/>
            <a:r>
              <a:rPr lang="en-US" i="1" dirty="0" smtClean="0"/>
              <a:t>binary tree: </a:t>
            </a:r>
            <a:r>
              <a:rPr lang="en-US" dirty="0" smtClean="0"/>
              <a:t>each node has at most two children</a:t>
            </a:r>
          </a:p>
          <a:p>
            <a:pPr lvl="1" eaLnBrk="1" hangingPunct="1"/>
            <a:r>
              <a:rPr lang="en-US" dirty="0" smtClean="0"/>
              <a:t>the possible children are usually referred to as the left child and the right child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3929062" y="4267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3090862" y="5257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7"/>
          <p:cNvSpPr>
            <a:spLocks noChangeArrowheads="1"/>
          </p:cNvSpPr>
          <p:nvPr/>
        </p:nvSpPr>
        <p:spPr bwMode="auto">
          <a:xfrm>
            <a:off x="4843462" y="5257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4675187" y="4103688"/>
            <a:ext cx="1195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parent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H="1">
            <a:off x="3700462" y="4876800"/>
            <a:ext cx="381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4462462" y="4876800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1524000" y="5399088"/>
            <a:ext cx="1490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left child</a:t>
            </a:r>
          </a:p>
        </p:txBody>
      </p:sp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5529262" y="5322888"/>
            <a:ext cx="1709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right child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9DCB2F-36C3-461A-9A72-E4E9DA5537AF}" type="slidenum">
              <a:rPr lang="en-US" sz="1800" smtClean="0"/>
              <a:pPr eaLnBrk="1" hangingPunct="1"/>
              <a:t>9</a:t>
            </a:fld>
            <a:endParaRPr lang="en-US" sz="18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Binary Tree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full binary tree:</a:t>
            </a:r>
            <a:r>
              <a:rPr lang="en-US" dirty="0" smtClean="0"/>
              <a:t> a binary tree is which each node was exactly 2 or 0 children</a:t>
            </a:r>
            <a:endParaRPr lang="en-US" i="1" dirty="0" smtClean="0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3771900" y="1905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 flipH="1">
            <a:off x="3581400" y="25146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4419600" y="2438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3124200" y="28575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4876800" y="28575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2743200" y="34290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>
            <a:off x="3657600" y="34290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2209800" y="3733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3"/>
          <p:cNvSpPr>
            <a:spLocks noChangeArrowheads="1"/>
          </p:cNvSpPr>
          <p:nvPr/>
        </p:nvSpPr>
        <p:spPr bwMode="auto">
          <a:xfrm>
            <a:off x="3505200" y="3733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 flipH="1">
            <a:off x="5029200" y="3505200"/>
            <a:ext cx="152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5486400" y="33528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Oval 16"/>
          <p:cNvSpPr>
            <a:spLocks noChangeArrowheads="1"/>
          </p:cNvSpPr>
          <p:nvPr/>
        </p:nvSpPr>
        <p:spPr bwMode="auto">
          <a:xfrm>
            <a:off x="4572000" y="3810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7"/>
          <p:cNvSpPr>
            <a:spLocks noChangeArrowheads="1"/>
          </p:cNvSpPr>
          <p:nvPr/>
        </p:nvSpPr>
        <p:spPr bwMode="auto">
          <a:xfrm>
            <a:off x="5715000" y="3810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/>
        </p:nvSpPr>
        <p:spPr bwMode="auto">
          <a:xfrm flipH="1">
            <a:off x="3352800" y="43434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Oval 19"/>
          <p:cNvSpPr>
            <a:spLocks noChangeArrowheads="1"/>
          </p:cNvSpPr>
          <p:nvPr/>
        </p:nvSpPr>
        <p:spPr bwMode="auto">
          <a:xfrm>
            <a:off x="2819400" y="4572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4038600" y="4419600"/>
            <a:ext cx="152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Oval 21"/>
          <p:cNvSpPr>
            <a:spLocks noChangeArrowheads="1"/>
          </p:cNvSpPr>
          <p:nvPr/>
        </p:nvSpPr>
        <p:spPr bwMode="auto">
          <a:xfrm>
            <a:off x="3886200" y="4572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2"/>
          <p:cNvSpPr>
            <a:spLocks noChangeShapeType="1"/>
          </p:cNvSpPr>
          <p:nvPr/>
        </p:nvSpPr>
        <p:spPr bwMode="auto">
          <a:xfrm flipH="1">
            <a:off x="5715000" y="44958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Oval 23"/>
          <p:cNvSpPr>
            <a:spLocks noChangeArrowheads="1"/>
          </p:cNvSpPr>
          <p:nvPr/>
        </p:nvSpPr>
        <p:spPr bwMode="auto">
          <a:xfrm>
            <a:off x="5181600" y="4648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4"/>
          <p:cNvSpPr>
            <a:spLocks noChangeArrowheads="1"/>
          </p:cNvSpPr>
          <p:nvPr/>
        </p:nvSpPr>
        <p:spPr bwMode="auto">
          <a:xfrm>
            <a:off x="6248400" y="46482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25"/>
          <p:cNvSpPr>
            <a:spLocks noChangeShapeType="1"/>
          </p:cNvSpPr>
          <p:nvPr/>
        </p:nvSpPr>
        <p:spPr bwMode="auto">
          <a:xfrm>
            <a:off x="6248400" y="44196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6"/>
          <p:cNvSpPr>
            <a:spLocks noChangeShapeType="1"/>
          </p:cNvSpPr>
          <p:nvPr/>
        </p:nvSpPr>
        <p:spPr bwMode="auto">
          <a:xfrm flipH="1">
            <a:off x="4876800" y="5257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7"/>
          <p:cNvSpPr>
            <a:spLocks noChangeShapeType="1"/>
          </p:cNvSpPr>
          <p:nvPr/>
        </p:nvSpPr>
        <p:spPr bwMode="auto">
          <a:xfrm>
            <a:off x="5715000" y="52578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Oval 28"/>
          <p:cNvSpPr>
            <a:spLocks noChangeArrowheads="1"/>
          </p:cNvSpPr>
          <p:nvPr/>
        </p:nvSpPr>
        <p:spPr bwMode="auto">
          <a:xfrm>
            <a:off x="4343400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29"/>
          <p:cNvSpPr>
            <a:spLocks noChangeArrowheads="1"/>
          </p:cNvSpPr>
          <p:nvPr/>
        </p:nvSpPr>
        <p:spPr bwMode="auto">
          <a:xfrm>
            <a:off x="5867400" y="54864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Binary Trees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CS314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Marlett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Marlett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619</Words>
  <Application>Microsoft Office PowerPoint</Application>
  <PresentationFormat>On-screen Show (4:3)</PresentationFormat>
  <Paragraphs>121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Binary Trees</vt:lpstr>
      <vt:lpstr>Definitions</vt:lpstr>
      <vt:lpstr>Properties of Trees</vt:lpstr>
      <vt:lpstr>Properties of Trees and Nodes</vt:lpstr>
      <vt:lpstr>More Properties of Trees</vt:lpstr>
      <vt:lpstr>Tree Visualization</vt:lpstr>
      <vt:lpstr>Clicker Question 1</vt:lpstr>
      <vt:lpstr>Binary Trees</vt:lpstr>
      <vt:lpstr>Full Binary Tree</vt:lpstr>
      <vt:lpstr>Complete Binary Tree</vt:lpstr>
      <vt:lpstr>Binary Tree Traversals</vt:lpstr>
      <vt:lpstr>Results of Traversals</vt:lpstr>
    </vt:vector>
  </TitlesOfParts>
  <Company>U of 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Scott</dc:creator>
  <cp:lastModifiedBy>User</cp:lastModifiedBy>
  <cp:revision>52</cp:revision>
  <dcterms:created xsi:type="dcterms:W3CDTF">2001-06-29T19:12:00Z</dcterms:created>
  <dcterms:modified xsi:type="dcterms:W3CDTF">2017-04-10T05:10:28Z</dcterms:modified>
</cp:coreProperties>
</file>