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5"/>
  </p:notesMasterIdLst>
  <p:sldIdLst>
    <p:sldId id="573" r:id="rId2"/>
    <p:sldId id="574" r:id="rId3"/>
    <p:sldId id="472" r:id="rId4"/>
    <p:sldId id="473" r:id="rId5"/>
    <p:sldId id="475" r:id="rId6"/>
    <p:sldId id="476" r:id="rId7"/>
    <p:sldId id="490" r:id="rId8"/>
    <p:sldId id="491" r:id="rId9"/>
    <p:sldId id="492" r:id="rId10"/>
    <p:sldId id="536" r:id="rId11"/>
    <p:sldId id="537" r:id="rId12"/>
    <p:sldId id="538" r:id="rId13"/>
    <p:sldId id="373"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3" autoAdjust="0"/>
    <p:restoredTop sz="94660"/>
  </p:normalViewPr>
  <p:slideViewPr>
    <p:cSldViewPr>
      <p:cViewPr>
        <p:scale>
          <a:sx n="90" d="100"/>
          <a:sy n="90" d="100"/>
        </p:scale>
        <p:origin x="-1186" y="0"/>
      </p:cViewPr>
      <p:guideLst>
        <p:guide orient="horz" pos="2160"/>
        <p:guide pos="2880"/>
      </p:guideLst>
    </p:cSldViewPr>
  </p:slideViewPr>
  <p:notesTextViewPr>
    <p:cViewPr>
      <p:scale>
        <a:sx n="100" d="100"/>
        <a:sy n="100" d="100"/>
      </p:scale>
      <p:origin x="0" y="0"/>
    </p:cViewPr>
  </p:notesTextViewPr>
  <p:notesViewPr>
    <p:cSldViewPr>
      <p:cViewPr varScale="1">
        <p:scale>
          <a:sx n="92" d="100"/>
          <a:sy n="92"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A6F3147-B3C0-4B2A-B964-AB106F786BE1}" type="datetimeFigureOut">
              <a:rPr lang="en-US"/>
              <a:pPr>
                <a:defRPr/>
              </a:pPr>
              <a:t>4/28/2017</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BF7B1FF-DFE5-4B27-8E0E-F1DDF2FB76BC}" type="slidenum">
              <a:rPr lang="en-CA"/>
              <a:pPr>
                <a:defRPr/>
              </a:pPr>
              <a:t>‹#›</a:t>
            </a:fld>
            <a:endParaRPr lang="en-CA"/>
          </a:p>
        </p:txBody>
      </p:sp>
    </p:spTree>
    <p:extLst>
      <p:ext uri="{BB962C8B-B14F-4D97-AF65-F5344CB8AC3E}">
        <p14:creationId xmlns:p14="http://schemas.microsoft.com/office/powerpoint/2010/main" val="16452667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CA" smtClean="0"/>
          </a:p>
        </p:txBody>
      </p:sp>
      <p:sp>
        <p:nvSpPr>
          <p:cNvPr id="4" name="Slide Number Placeholder 3"/>
          <p:cNvSpPr>
            <a:spLocks noGrp="1"/>
          </p:cNvSpPr>
          <p:nvPr>
            <p:ph type="sldNum" sz="quarter" idx="5"/>
          </p:nvPr>
        </p:nvSpPr>
        <p:spPr/>
        <p:txBody>
          <a:bodyPr/>
          <a:lstStyle/>
          <a:p>
            <a:pPr>
              <a:defRPr/>
            </a:pPr>
            <a:fld id="{6B460305-01AA-474A-8B78-41A9919CE4F1}" type="slidenum">
              <a:rPr lang="en-CA" smtClean="0"/>
              <a:pPr>
                <a:defRPr/>
              </a:pPr>
              <a:t>2</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bwMode="auto">
          <a:noFill/>
          <a:ln>
            <a:solidFill>
              <a:srgbClr val="000000"/>
            </a:solidFill>
            <a:miter lim="800000"/>
            <a:headEnd/>
            <a:tailEnd/>
          </a:ln>
        </p:spPr>
      </p:sp>
      <p:sp>
        <p:nvSpPr>
          <p:cNvPr id="181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CA" smtClean="0"/>
          </a:p>
        </p:txBody>
      </p:sp>
      <p:sp>
        <p:nvSpPr>
          <p:cNvPr id="4" name="Slide Number Placeholder 3"/>
          <p:cNvSpPr>
            <a:spLocks noGrp="1"/>
          </p:cNvSpPr>
          <p:nvPr>
            <p:ph type="sldNum" sz="quarter" idx="5"/>
          </p:nvPr>
        </p:nvSpPr>
        <p:spPr/>
        <p:txBody>
          <a:bodyPr/>
          <a:lstStyle/>
          <a:p>
            <a:pPr>
              <a:defRPr/>
            </a:pPr>
            <a:fld id="{E25D7928-F7C0-4F51-8628-85D99E48723C}" type="slidenum">
              <a:rPr lang="en-CA" smtClean="0"/>
              <a:pPr>
                <a:defRPr/>
              </a:pPr>
              <a:t>11</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bwMode="auto">
          <a:noFill/>
          <a:ln>
            <a:solidFill>
              <a:srgbClr val="000000"/>
            </a:solidFill>
            <a:miter lim="800000"/>
            <a:headEnd/>
            <a:tailEnd/>
          </a:ln>
        </p:spPr>
      </p:sp>
      <p:sp>
        <p:nvSpPr>
          <p:cNvPr id="182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CA" smtClean="0"/>
          </a:p>
        </p:txBody>
      </p:sp>
      <p:sp>
        <p:nvSpPr>
          <p:cNvPr id="4" name="Slide Number Placeholder 3"/>
          <p:cNvSpPr>
            <a:spLocks noGrp="1"/>
          </p:cNvSpPr>
          <p:nvPr>
            <p:ph type="sldNum" sz="quarter" idx="5"/>
          </p:nvPr>
        </p:nvSpPr>
        <p:spPr/>
        <p:txBody>
          <a:bodyPr/>
          <a:lstStyle/>
          <a:p>
            <a:pPr>
              <a:defRPr/>
            </a:pPr>
            <a:fld id="{3E781DCF-19D2-496E-8C2D-7A15F3F087A6}" type="slidenum">
              <a:rPr lang="en-CA" smtClean="0"/>
              <a:pPr>
                <a:defRPr/>
              </a:pPr>
              <a:t>12</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CA" smtClean="0"/>
          </a:p>
        </p:txBody>
      </p:sp>
      <p:sp>
        <p:nvSpPr>
          <p:cNvPr id="4" name="Slide Number Placeholder 3"/>
          <p:cNvSpPr>
            <a:spLocks noGrp="1"/>
          </p:cNvSpPr>
          <p:nvPr>
            <p:ph type="sldNum" sz="quarter" idx="5"/>
          </p:nvPr>
        </p:nvSpPr>
        <p:spPr/>
        <p:txBody>
          <a:bodyPr/>
          <a:lstStyle/>
          <a:p>
            <a:pPr>
              <a:defRPr/>
            </a:pPr>
            <a:fld id="{C9719500-C45E-434A-BC8A-8FFFDCB8ACC3}" type="slidenum">
              <a:rPr lang="en-CA" smtClean="0"/>
              <a:pPr>
                <a:defRPr/>
              </a:pPr>
              <a:t>13</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CA" smtClean="0"/>
          </a:p>
        </p:txBody>
      </p:sp>
      <p:sp>
        <p:nvSpPr>
          <p:cNvPr id="4" name="Slide Number Placeholder 3"/>
          <p:cNvSpPr>
            <a:spLocks noGrp="1"/>
          </p:cNvSpPr>
          <p:nvPr>
            <p:ph type="sldNum" sz="quarter" idx="5"/>
          </p:nvPr>
        </p:nvSpPr>
        <p:spPr/>
        <p:txBody>
          <a:bodyPr/>
          <a:lstStyle/>
          <a:p>
            <a:pPr>
              <a:defRPr/>
            </a:pPr>
            <a:fld id="{AEDA2E43-C155-44DD-86E8-C3187209609F}" type="slidenum">
              <a:rPr lang="en-CA" smtClean="0"/>
              <a:pPr>
                <a:defRPr/>
              </a:pPr>
              <a:t>3</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CA" smtClean="0"/>
          </a:p>
        </p:txBody>
      </p:sp>
      <p:sp>
        <p:nvSpPr>
          <p:cNvPr id="4" name="Slide Number Placeholder 3"/>
          <p:cNvSpPr>
            <a:spLocks noGrp="1"/>
          </p:cNvSpPr>
          <p:nvPr>
            <p:ph type="sldNum" sz="quarter" idx="5"/>
          </p:nvPr>
        </p:nvSpPr>
        <p:spPr/>
        <p:txBody>
          <a:bodyPr/>
          <a:lstStyle/>
          <a:p>
            <a:pPr>
              <a:defRPr/>
            </a:pPr>
            <a:fld id="{7CD3629C-26C6-46D8-B6AB-575D552E9D2C}" type="slidenum">
              <a:rPr lang="en-CA" smtClean="0"/>
              <a:pPr>
                <a:defRPr/>
              </a:pPr>
              <a:t>4</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CA" smtClean="0"/>
          </a:p>
        </p:txBody>
      </p:sp>
      <p:sp>
        <p:nvSpPr>
          <p:cNvPr id="4" name="Slide Number Placeholder 3"/>
          <p:cNvSpPr>
            <a:spLocks noGrp="1"/>
          </p:cNvSpPr>
          <p:nvPr>
            <p:ph type="sldNum" sz="quarter" idx="5"/>
          </p:nvPr>
        </p:nvSpPr>
        <p:spPr/>
        <p:txBody>
          <a:bodyPr/>
          <a:lstStyle/>
          <a:p>
            <a:pPr>
              <a:defRPr/>
            </a:pPr>
            <a:fld id="{4E183472-F822-400F-8773-7A324054A8E8}" type="slidenum">
              <a:rPr lang="en-CA" smtClean="0"/>
              <a:pPr>
                <a:defRPr/>
              </a:pPr>
              <a:t>5</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CA" smtClean="0"/>
          </a:p>
        </p:txBody>
      </p:sp>
      <p:sp>
        <p:nvSpPr>
          <p:cNvPr id="4" name="Slide Number Placeholder 3"/>
          <p:cNvSpPr>
            <a:spLocks noGrp="1"/>
          </p:cNvSpPr>
          <p:nvPr>
            <p:ph type="sldNum" sz="quarter" idx="5"/>
          </p:nvPr>
        </p:nvSpPr>
        <p:spPr/>
        <p:txBody>
          <a:bodyPr/>
          <a:lstStyle/>
          <a:p>
            <a:pPr>
              <a:defRPr/>
            </a:pPr>
            <a:fld id="{5D7A6DC5-10B9-4213-BAD2-BC0549C31649}" type="slidenum">
              <a:rPr lang="en-CA" smtClean="0"/>
              <a:pPr>
                <a:defRPr/>
              </a:pPr>
              <a:t>6</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CA" smtClean="0"/>
          </a:p>
        </p:txBody>
      </p:sp>
      <p:sp>
        <p:nvSpPr>
          <p:cNvPr id="4" name="Slide Number Placehold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BEA95E0A-3A6F-4E0F-B160-50E0A8450E5D}" type="slidenum">
              <a:rPr lang="en-CA" sz="1200">
                <a:latin typeface="+mn-lt"/>
                <a:cs typeface="+mn-cs"/>
              </a:rPr>
              <a:pPr algn="r" fontAlgn="auto">
                <a:spcBef>
                  <a:spcPts val="0"/>
                </a:spcBef>
                <a:spcAft>
                  <a:spcPts val="0"/>
                </a:spcAft>
                <a:defRPr/>
              </a:pPr>
              <a:t>7</a:t>
            </a:fld>
            <a:endParaRPr lang="en-CA" sz="1200">
              <a:latin typeface="+mn-lt"/>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CA" smtClean="0"/>
          </a:p>
        </p:txBody>
      </p:sp>
      <p:sp>
        <p:nvSpPr>
          <p:cNvPr id="4" name="Slide Number Placeholder 3"/>
          <p:cNvSpPr>
            <a:spLocks noGrp="1"/>
          </p:cNvSpPr>
          <p:nvPr>
            <p:ph type="sldNum" sz="quarter" idx="5"/>
          </p:nvPr>
        </p:nvSpPr>
        <p:spPr/>
        <p:txBody>
          <a:bodyPr/>
          <a:lstStyle/>
          <a:p>
            <a:pPr>
              <a:defRPr/>
            </a:pPr>
            <a:fld id="{3851B72E-3846-48CF-8620-EA4D1222CEB8}" type="slidenum">
              <a:rPr lang="en-CA" smtClean="0"/>
              <a:pPr>
                <a:defRPr/>
              </a:pPr>
              <a:t>8</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p:spPr>
      </p:sp>
      <p:sp>
        <p:nvSpPr>
          <p:cNvPr id="1351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CA" smtClean="0"/>
          </a:p>
        </p:txBody>
      </p:sp>
      <p:sp>
        <p:nvSpPr>
          <p:cNvPr id="4" name="Slide Number Placeholder 3"/>
          <p:cNvSpPr>
            <a:spLocks noGrp="1"/>
          </p:cNvSpPr>
          <p:nvPr>
            <p:ph type="sldNum" sz="quarter" idx="5"/>
          </p:nvPr>
        </p:nvSpPr>
        <p:spPr/>
        <p:txBody>
          <a:bodyPr/>
          <a:lstStyle/>
          <a:p>
            <a:pPr>
              <a:defRPr/>
            </a:pPr>
            <a:fld id="{615DCBDE-341D-4387-A7D7-420470EA138B}" type="slidenum">
              <a:rPr lang="en-CA" smtClean="0"/>
              <a:pPr>
                <a:defRPr/>
              </a:pPr>
              <a:t>9</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bwMode="auto">
          <a:noFill/>
          <a:ln>
            <a:solidFill>
              <a:srgbClr val="000000"/>
            </a:solidFill>
            <a:miter lim="800000"/>
            <a:headEnd/>
            <a:tailEnd/>
          </a:ln>
        </p:spPr>
      </p:sp>
      <p:sp>
        <p:nvSpPr>
          <p:cNvPr id="180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CA" smtClean="0"/>
          </a:p>
        </p:txBody>
      </p:sp>
      <p:sp>
        <p:nvSpPr>
          <p:cNvPr id="4" name="Slide Number Placeholder 3"/>
          <p:cNvSpPr>
            <a:spLocks noGrp="1"/>
          </p:cNvSpPr>
          <p:nvPr>
            <p:ph type="sldNum" sz="quarter" idx="5"/>
          </p:nvPr>
        </p:nvSpPr>
        <p:spPr/>
        <p:txBody>
          <a:bodyPr/>
          <a:lstStyle/>
          <a:p>
            <a:pPr>
              <a:defRPr/>
            </a:pPr>
            <a:fld id="{408A567D-0BD5-48C8-B36B-91951D05D026}" type="slidenum">
              <a:rPr lang="en-CA" smtClean="0"/>
              <a:pPr>
                <a:defRPr/>
              </a:pPr>
              <a:t>10</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000"/>
            </a:lvl1pPr>
          </a:lstStyle>
          <a:p>
            <a:r>
              <a:rPr lang="en-US" dirty="0" smtClean="0"/>
              <a:t>Click to edit Master title style</a:t>
            </a:r>
            <a:endParaRPr lang="en-CA" dirty="0"/>
          </a:p>
        </p:txBody>
      </p:sp>
      <p:sp>
        <p:nvSpPr>
          <p:cNvPr id="6" name="Text Box 14"/>
          <p:cNvSpPr txBox="1">
            <a:spLocks noChangeArrowheads="1"/>
          </p:cNvSpPr>
          <p:nvPr userDrawn="1"/>
        </p:nvSpPr>
        <p:spPr bwMode="auto">
          <a:xfrm>
            <a:off x="3779838" y="260350"/>
            <a:ext cx="5040312" cy="400050"/>
          </a:xfrm>
          <a:prstGeom prst="rect">
            <a:avLst/>
          </a:prstGeom>
          <a:noFill/>
          <a:ln w="9525">
            <a:noFill/>
            <a:miter lim="800000"/>
            <a:headEnd/>
            <a:tailEnd/>
          </a:ln>
          <a:effectLst>
            <a:outerShdw blurRad="50800" dist="25400" dir="2700000" algn="tl" rotWithShape="0">
              <a:prstClr val="black"/>
            </a:outerShdw>
          </a:effectLst>
        </p:spPr>
        <p:txBody>
          <a:bodyPr anchor="ctr">
            <a:spAutoFit/>
          </a:bodyPr>
          <a:lstStyle/>
          <a:p>
            <a:pPr algn="ctr" fontAlgn="auto">
              <a:spcBef>
                <a:spcPts val="0"/>
              </a:spcBef>
              <a:spcAft>
                <a:spcPts val="0"/>
              </a:spcAft>
              <a:defRPr/>
            </a:pPr>
            <a:r>
              <a:rPr lang="en-US" sz="2000" dirty="0">
                <a:solidFill>
                  <a:schemeClr val="bg1"/>
                </a:solidFill>
                <a:latin typeface="Arial" pitchFamily="34" charset="0"/>
                <a:cs typeface="Arial" pitchFamily="34" charset="0"/>
              </a:rPr>
              <a:t>ECE 250 </a:t>
            </a:r>
            <a:r>
              <a:rPr lang="en-US" sz="2000" i="1" dirty="0">
                <a:solidFill>
                  <a:schemeClr val="bg1"/>
                </a:solidFill>
                <a:latin typeface="Arial" pitchFamily="34" charset="0"/>
                <a:cs typeface="Arial" pitchFamily="34" charset="0"/>
              </a:rPr>
              <a:t>Algorithms and Data Structures</a:t>
            </a:r>
          </a:p>
        </p:txBody>
      </p:sp>
      <p:sp>
        <p:nvSpPr>
          <p:cNvPr id="7" name="Text Box 14"/>
          <p:cNvSpPr txBox="1">
            <a:spLocks noChangeArrowheads="1"/>
          </p:cNvSpPr>
          <p:nvPr userDrawn="1"/>
        </p:nvSpPr>
        <p:spPr bwMode="auto">
          <a:xfrm>
            <a:off x="5472113" y="4365625"/>
            <a:ext cx="3671887" cy="2270125"/>
          </a:xfrm>
          <a:prstGeom prst="rect">
            <a:avLst/>
          </a:prstGeom>
          <a:noFill/>
          <a:ln w="9525">
            <a:noFill/>
            <a:miter lim="800000"/>
            <a:headEnd/>
            <a:tailEnd/>
          </a:ln>
          <a:effectLst>
            <a:outerShdw blurRad="50800" dist="25400" dir="2700000" algn="tl" rotWithShape="0">
              <a:prstClr val="black"/>
            </a:outerShdw>
          </a:effectLst>
        </p:spPr>
        <p:txBody>
          <a:bodyPr>
            <a:spAutoFit/>
          </a:bodyPr>
          <a:lstStyle/>
          <a:p>
            <a:pPr defTabSz="457200">
              <a:spcBef>
                <a:spcPct val="20000"/>
              </a:spcBef>
              <a:defRPr/>
            </a:pPr>
            <a:r>
              <a:rPr lang="en-US" sz="1200" b="1" kern="0" dirty="0">
                <a:solidFill>
                  <a:srgbClr val="FFFFFF"/>
                </a:solidFill>
                <a:latin typeface="Arial" pitchFamily="34" charset="0"/>
                <a:ea typeface="ＭＳ Ｐゴシック" charset="-128"/>
                <a:cs typeface="Arial" pitchFamily="34" charset="0"/>
              </a:rPr>
              <a:t>Douglas Wilhelm Harder, </a:t>
            </a:r>
            <a:r>
              <a:rPr lang="en-US" sz="1200" b="1" kern="0" dirty="0" err="1">
                <a:solidFill>
                  <a:srgbClr val="FFFFFF"/>
                </a:solidFill>
                <a:latin typeface="Arial" pitchFamily="34" charset="0"/>
                <a:ea typeface="ＭＳ Ｐゴシック" charset="-128"/>
                <a:cs typeface="Arial" pitchFamily="34" charset="0"/>
              </a:rPr>
              <a:t>M.Math</a:t>
            </a:r>
            <a:r>
              <a:rPr lang="en-US" sz="1200" b="1" kern="0" dirty="0">
                <a:solidFill>
                  <a:srgbClr val="FFFFFF"/>
                </a:solidFill>
                <a:latin typeface="Arial" pitchFamily="34" charset="0"/>
                <a:ea typeface="ＭＳ Ｐゴシック" charset="-128"/>
                <a:cs typeface="Arial" pitchFamily="34" charset="0"/>
              </a:rPr>
              <a:t>. LEL</a:t>
            </a:r>
          </a:p>
          <a:p>
            <a:pPr defTabSz="457200">
              <a:spcBef>
                <a:spcPct val="20000"/>
              </a:spcBef>
              <a:defRPr/>
            </a:pPr>
            <a:r>
              <a:rPr lang="en-US" sz="1100" kern="0" dirty="0">
                <a:solidFill>
                  <a:srgbClr val="FFFFFF"/>
                </a:solidFill>
                <a:latin typeface="Arial" pitchFamily="34" charset="0"/>
                <a:ea typeface="ＭＳ Ｐゴシック" charset="-128"/>
                <a:cs typeface="Arial" pitchFamily="34" charset="0"/>
              </a:rPr>
              <a:t>Department of Electrical and Computer Engineering</a:t>
            </a:r>
          </a:p>
          <a:p>
            <a:pPr defTabSz="457200">
              <a:spcBef>
                <a:spcPct val="20000"/>
              </a:spcBef>
              <a:defRPr/>
            </a:pPr>
            <a:r>
              <a:rPr lang="en-US" sz="1100" kern="0" dirty="0">
                <a:solidFill>
                  <a:srgbClr val="FFFFFF"/>
                </a:solidFill>
                <a:latin typeface="Arial" pitchFamily="34" charset="0"/>
                <a:ea typeface="ＭＳ Ｐゴシック" charset="-128"/>
                <a:cs typeface="Arial" pitchFamily="34" charset="0"/>
              </a:rPr>
              <a:t>University of Waterloo</a:t>
            </a:r>
          </a:p>
          <a:p>
            <a:pPr defTabSz="457200">
              <a:spcBef>
                <a:spcPct val="20000"/>
              </a:spcBef>
              <a:defRPr/>
            </a:pPr>
            <a:r>
              <a:rPr lang="en-US" sz="1100" kern="0" dirty="0">
                <a:solidFill>
                  <a:srgbClr val="FFFFFF"/>
                </a:solidFill>
                <a:latin typeface="Arial" pitchFamily="34" charset="0"/>
                <a:ea typeface="ＭＳ Ｐゴシック" charset="-128"/>
                <a:cs typeface="Arial" pitchFamily="34" charset="0"/>
              </a:rPr>
              <a:t>Waterloo, Ontario, Canada</a:t>
            </a:r>
          </a:p>
          <a:p>
            <a:pPr defTabSz="457200">
              <a:spcBef>
                <a:spcPct val="20000"/>
              </a:spcBef>
              <a:defRPr/>
            </a:pPr>
            <a:endParaRPr lang="en-US" sz="1100" kern="0" dirty="0">
              <a:solidFill>
                <a:srgbClr val="FFFFFF"/>
              </a:solidFill>
              <a:latin typeface="Arial" pitchFamily="34" charset="0"/>
              <a:ea typeface="ＭＳ Ｐゴシック" charset="-128"/>
              <a:cs typeface="Arial" pitchFamily="34" charset="0"/>
            </a:endParaRPr>
          </a:p>
          <a:p>
            <a:pPr defTabSz="457200">
              <a:spcBef>
                <a:spcPct val="20000"/>
              </a:spcBef>
              <a:defRPr/>
            </a:pPr>
            <a:r>
              <a:rPr lang="en-US" sz="1100" kern="0" dirty="0">
                <a:solidFill>
                  <a:srgbClr val="FFFFFF"/>
                </a:solidFill>
                <a:latin typeface="Arial" pitchFamily="34" charset="0"/>
                <a:ea typeface="ＭＳ Ｐゴシック" charset="-128"/>
                <a:cs typeface="Arial" pitchFamily="34" charset="0"/>
              </a:rPr>
              <a:t>ece.uwaterloo.ca</a:t>
            </a:r>
          </a:p>
          <a:p>
            <a:pPr defTabSz="457200">
              <a:spcBef>
                <a:spcPct val="20000"/>
              </a:spcBef>
              <a:defRPr/>
            </a:pPr>
            <a:r>
              <a:rPr lang="en-US" sz="1100" kern="0" dirty="0">
                <a:solidFill>
                  <a:srgbClr val="FFFFFF"/>
                </a:solidFill>
                <a:latin typeface="Arial" pitchFamily="34" charset="0"/>
                <a:ea typeface="ＭＳ Ｐゴシック" charset="-128"/>
                <a:cs typeface="Arial" pitchFamily="34" charset="0"/>
              </a:rPr>
              <a:t>dwharder@alumni.uwaterloo.ca</a:t>
            </a:r>
          </a:p>
          <a:p>
            <a:pPr defTabSz="457200">
              <a:spcBef>
                <a:spcPct val="20000"/>
              </a:spcBef>
              <a:defRPr/>
            </a:pPr>
            <a:endParaRPr lang="en-CA" sz="900" dirty="0">
              <a:solidFill>
                <a:srgbClr val="FFFFFF"/>
              </a:solidFill>
              <a:latin typeface="Arial"/>
              <a:ea typeface="ＭＳ Ｐゴシック" charset="-128"/>
            </a:endParaRPr>
          </a:p>
          <a:p>
            <a:pPr defTabSz="457200">
              <a:spcBef>
                <a:spcPct val="20000"/>
              </a:spcBef>
              <a:defRPr/>
            </a:pPr>
            <a:r>
              <a:rPr lang="en-CA" sz="900" dirty="0">
                <a:solidFill>
                  <a:srgbClr val="FFFFFF"/>
                </a:solidFill>
                <a:latin typeface="Arial"/>
                <a:ea typeface="ＭＳ Ｐゴシック" charset="-128"/>
              </a:rPr>
              <a:t>© 2006-2013 by Douglas Wilhelm Harder.  Some rights reserved.</a:t>
            </a:r>
            <a:endParaRPr lang="en-US" sz="900" kern="0" dirty="0">
              <a:solidFill>
                <a:srgbClr val="FFFFFF"/>
              </a:solidFill>
              <a:latin typeface="Arial" pitchFamily="34" charset="0"/>
              <a:ea typeface="ＭＳ Ｐゴシック" charset="-128"/>
              <a:cs typeface="Arial" pitchFamily="34" charset="0"/>
            </a:endParaRPr>
          </a:p>
          <a:p>
            <a:pPr defTabSz="457200">
              <a:spcBef>
                <a:spcPct val="20000"/>
              </a:spcBef>
              <a:defRPr/>
            </a:pPr>
            <a:endParaRPr lang="en-CA" sz="2400" dirty="0">
              <a:solidFill>
                <a:srgbClr val="FFFFFF"/>
              </a:solidFill>
              <a:latin typeface="Arial"/>
              <a:ea typeface="ＭＳ Ｐゴシック" charset="-128"/>
            </a:endParaRPr>
          </a:p>
        </p:txBody>
      </p:sp>
      <p:pic>
        <p:nvPicPr>
          <p:cNvPr id="5" name="Picture 2" descr="C:\Users\dwharder\Desktop\cc.png"/>
          <p:cNvPicPr>
            <a:picLocks noChangeAspect="1" noChangeArrowheads="1"/>
          </p:cNvPicPr>
          <p:nvPr userDrawn="1"/>
        </p:nvPicPr>
        <p:blipFill>
          <a:blip r:embed="rId2" cstate="print"/>
          <a:srcRect/>
          <a:stretch>
            <a:fillRect/>
          </a:stretch>
        </p:blipFill>
        <p:spPr bwMode="auto">
          <a:xfrm>
            <a:off x="8297863" y="6373813"/>
            <a:ext cx="679450" cy="330200"/>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6" name="TextBox 5"/>
          <p:cNvSpPr txBox="1"/>
          <p:nvPr userDrawn="1"/>
        </p:nvSpPr>
        <p:spPr>
          <a:xfrm>
            <a:off x="8493125" y="387350"/>
            <a:ext cx="400050" cy="304800"/>
          </a:xfrm>
          <a:prstGeom prst="rect">
            <a:avLst/>
          </a:prstGeom>
          <a:noFill/>
        </p:spPr>
        <p:txBody>
          <a:bodyPr wrap="none">
            <a:spAutoFit/>
          </a:bodyPr>
          <a:lstStyle/>
          <a:p>
            <a:pPr algn="r">
              <a:defRPr/>
            </a:pPr>
            <a:fld id="{CB04C21C-B0BC-4588-B282-CC300FAFEEC9}" type="slidenum">
              <a:rPr lang="en-CA" sz="1400">
                <a:solidFill>
                  <a:schemeClr val="tx1">
                    <a:lumMod val="50000"/>
                    <a:lumOff val="50000"/>
                  </a:schemeClr>
                </a:solidFill>
              </a:rPr>
              <a:pPr algn="r">
                <a:defRPr/>
              </a:pPr>
              <a:t>‹#›</a:t>
            </a:fld>
            <a:endParaRPr lang="en-CA" sz="1400">
              <a:solidFill>
                <a:schemeClr val="tx1">
                  <a:lumMod val="50000"/>
                  <a:lumOff val="50000"/>
                </a:schemeClr>
              </a:solidFill>
            </a:endParaRPr>
          </a:p>
        </p:txBody>
      </p:sp>
      <p:sp>
        <p:nvSpPr>
          <p:cNvPr id="7" name="Footer Placeholder 4"/>
          <p:cNvSpPr txBox="1">
            <a:spLocks/>
          </p:cNvSpPr>
          <p:nvPr userDrawn="1"/>
        </p:nvSpPr>
        <p:spPr>
          <a:xfrm>
            <a:off x="2916238" y="111125"/>
            <a:ext cx="5832475" cy="365125"/>
          </a:xfrm>
          <a:prstGeom prst="rect">
            <a:avLst/>
          </a:prstGeom>
        </p:spPr>
        <p:txBody>
          <a:bodyPr/>
          <a:lstStyle>
            <a:lvl1pPr algn="ctr" fontAlgn="auto">
              <a:spcBef>
                <a:spcPts val="0"/>
              </a:spcBef>
              <a:spcAft>
                <a:spcPts val="0"/>
              </a:spcAft>
              <a:defRPr sz="1600">
                <a:solidFill>
                  <a:schemeClr val="tx1">
                    <a:lumMod val="50000"/>
                    <a:lumOff val="50000"/>
                  </a:schemeClr>
                </a:solidFill>
                <a:latin typeface="+mn-lt"/>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6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Stacks</a:t>
            </a:r>
            <a:endParaRPr kumimoji="0" lang="en-CA" sz="16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2" name="Title 1"/>
          <p:cNvSpPr>
            <a:spLocks noGrp="1"/>
          </p:cNvSpPr>
          <p:nvPr>
            <p:ph type="title"/>
          </p:nvPr>
        </p:nvSpPr>
        <p:spPr/>
        <p:txBody>
          <a:bodyPr>
            <a:normAutofit/>
          </a:bodyPr>
          <a:lstStyle>
            <a:lvl1pPr>
              <a:defRPr sz="2800"/>
            </a:lvl1pPr>
          </a:lstStyle>
          <a:p>
            <a:r>
              <a:rPr lang="en-US" dirty="0" smtClean="0"/>
              <a:t>Click to edit Master title style</a:t>
            </a:r>
            <a:endParaRPr lang="en-CA" dirty="0"/>
          </a:p>
        </p:txBody>
      </p:sp>
      <p:sp>
        <p:nvSpPr>
          <p:cNvPr id="3" name="Content Placeholder 2"/>
          <p:cNvSpPr>
            <a:spLocks noGrp="1"/>
          </p:cNvSpPr>
          <p:nvPr>
            <p:ph idx="1"/>
          </p:nvPr>
        </p:nvSpPr>
        <p:spPr/>
        <p:txBody>
          <a:bodyPr>
            <a:normAutofit/>
          </a:bodyPr>
          <a:lstStyle>
            <a:lvl1pPr>
              <a:defRPr sz="2000"/>
            </a:lvl1pPr>
            <a:lvl2pPr>
              <a:defRPr sz="1800"/>
            </a:lvl2pPr>
            <a:lvl3pPr>
              <a:defRPr sz="16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174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3174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C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Lst>
  <p:timing>
    <p:tnLst>
      <p:par>
        <p:cTn id="1" dur="indefinite" restart="never" nodeType="tmRoot"/>
      </p:par>
    </p:tnLst>
  </p:timing>
  <p:hf hdr="0" dt="0"/>
  <p:txStyles>
    <p:titleStyle>
      <a:lvl1pPr algn="ctr" rtl="0" eaLnBrk="0" fontAlgn="base" hangingPunct="0">
        <a:spcBef>
          <a:spcPct val="0"/>
        </a:spcBef>
        <a:spcAft>
          <a:spcPct val="0"/>
        </a:spcAft>
        <a:defRPr sz="2800" kern="1200">
          <a:solidFill>
            <a:schemeClr val="tx1"/>
          </a:solidFill>
          <a:latin typeface="Arial" pitchFamily="34" charset="0"/>
          <a:ea typeface="+mj-ea"/>
          <a:cs typeface="Arial" pitchFamily="34" charset="0"/>
        </a:defRPr>
      </a:lvl1pPr>
      <a:lvl2pPr algn="ctr" rtl="0" eaLnBrk="0" fontAlgn="base" hangingPunct="0">
        <a:spcBef>
          <a:spcPct val="0"/>
        </a:spcBef>
        <a:spcAft>
          <a:spcPct val="0"/>
        </a:spcAft>
        <a:defRPr sz="2800">
          <a:solidFill>
            <a:schemeClr val="tx1"/>
          </a:solidFill>
          <a:latin typeface="Arial" charset="0"/>
          <a:cs typeface="Arial" charset="0"/>
        </a:defRPr>
      </a:lvl2pPr>
      <a:lvl3pPr algn="ctr" rtl="0" eaLnBrk="0" fontAlgn="base" hangingPunct="0">
        <a:spcBef>
          <a:spcPct val="0"/>
        </a:spcBef>
        <a:spcAft>
          <a:spcPct val="0"/>
        </a:spcAft>
        <a:defRPr sz="2800">
          <a:solidFill>
            <a:schemeClr val="tx1"/>
          </a:solidFill>
          <a:latin typeface="Arial" charset="0"/>
          <a:cs typeface="Arial" charset="0"/>
        </a:defRPr>
      </a:lvl3pPr>
      <a:lvl4pPr algn="ctr" rtl="0" eaLnBrk="0" fontAlgn="base" hangingPunct="0">
        <a:spcBef>
          <a:spcPct val="0"/>
        </a:spcBef>
        <a:spcAft>
          <a:spcPct val="0"/>
        </a:spcAft>
        <a:defRPr sz="2800">
          <a:solidFill>
            <a:schemeClr val="tx1"/>
          </a:solidFill>
          <a:latin typeface="Arial" charset="0"/>
          <a:cs typeface="Arial" charset="0"/>
        </a:defRPr>
      </a:lvl4pPr>
      <a:lvl5pPr algn="ctr" rtl="0" eaLnBrk="0" fontAlgn="base" hangingPunct="0">
        <a:spcBef>
          <a:spcPct val="0"/>
        </a:spcBef>
        <a:spcAft>
          <a:spcPct val="0"/>
        </a:spcAft>
        <a:defRPr sz="28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Stack </a:t>
            </a:r>
            <a:endParaRPr lang="en-US" sz="6000" dirty="0"/>
          </a:p>
        </p:txBody>
      </p:sp>
      <p:sp>
        <p:nvSpPr>
          <p:cNvPr id="3" name="Content Placeholder 2"/>
          <p:cNvSpPr>
            <a:spLocks noGrp="1"/>
          </p:cNvSpPr>
          <p:nvPr>
            <p:ph idx="1"/>
          </p:nvPr>
        </p:nvSpPr>
        <p:spPr/>
        <p:txBody>
          <a:bodyPr/>
          <a:lstStyle/>
          <a:p>
            <a:endParaRPr lang="en-US"/>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smtClean="0">
                <a:latin typeface="Arial" charset="0"/>
                <a:cs typeface="Arial" charset="0"/>
              </a:rPr>
              <a:t>Function Calls</a:t>
            </a:r>
          </a:p>
        </p:txBody>
      </p:sp>
      <p:sp>
        <p:nvSpPr>
          <p:cNvPr id="72707" name="Rectangle 3"/>
          <p:cNvSpPr>
            <a:spLocks noGrp="1" noChangeArrowheads="1"/>
          </p:cNvSpPr>
          <p:nvPr>
            <p:ph idx="1"/>
          </p:nvPr>
        </p:nvSpPr>
        <p:spPr/>
        <p:txBody>
          <a:bodyPr/>
          <a:lstStyle/>
          <a:p>
            <a:pPr>
              <a:buFont typeface="Arial" charset="0"/>
              <a:buNone/>
            </a:pPr>
            <a:r>
              <a:rPr lang="en-US" dirty="0" smtClean="0">
                <a:latin typeface="Arial" charset="0"/>
                <a:cs typeface="Arial" charset="0"/>
              </a:rPr>
              <a:t>	This next example discusses function calls</a:t>
            </a:r>
          </a:p>
          <a:p>
            <a:pPr>
              <a:buFont typeface="Arial" charset="0"/>
              <a:buNone/>
            </a:pPr>
            <a:endParaRPr lang="en-US" dirty="0" smtClean="0">
              <a:latin typeface="Arial" charset="0"/>
              <a:cs typeface="Arial" charset="0"/>
            </a:endParaRPr>
          </a:p>
          <a:p>
            <a:pPr>
              <a:buFont typeface="Arial" charset="0"/>
              <a:buNone/>
            </a:pPr>
            <a:r>
              <a:rPr lang="en-US" dirty="0" smtClean="0">
                <a:latin typeface="Arial" charset="0"/>
                <a:cs typeface="Arial" charset="0"/>
              </a:rPr>
              <a:t>	See how stacks are implemented in hardware on all CPUs to facilitate function calling</a:t>
            </a:r>
          </a:p>
          <a:p>
            <a:pPr>
              <a:buFont typeface="Arial" charset="0"/>
              <a:buNone/>
            </a:pPr>
            <a:endParaRPr lang="en-US" dirty="0" smtClean="0">
              <a:latin typeface="Arial" charset="0"/>
              <a:cs typeface="Arial" charset="0"/>
            </a:endParaRPr>
          </a:p>
          <a:p>
            <a:pPr>
              <a:buFont typeface="Arial" charset="0"/>
              <a:buNone/>
            </a:pPr>
            <a:r>
              <a:rPr lang="en-US" dirty="0" smtClean="0">
                <a:latin typeface="Arial" charset="0"/>
                <a:cs typeface="Arial" charset="0"/>
              </a:rPr>
              <a:t>	The simple features of a stack indicate why almost all programming languages are based on function calls</a:t>
            </a:r>
          </a:p>
        </p:txBody>
      </p:sp>
      <p:sp>
        <p:nvSpPr>
          <p:cNvPr id="72708" name="TextBox 3"/>
          <p:cNvSpPr txBox="1">
            <a:spLocks noChangeArrowheads="1"/>
          </p:cNvSpPr>
          <p:nvPr/>
        </p:nvSpPr>
        <p:spPr bwMode="auto">
          <a:xfrm>
            <a:off x="179388" y="756444"/>
            <a:ext cx="890587" cy="368300"/>
          </a:xfrm>
          <a:prstGeom prst="rect">
            <a:avLst/>
          </a:prstGeom>
          <a:noFill/>
          <a:ln w="9525">
            <a:noFill/>
            <a:miter lim="800000"/>
            <a:headEnd/>
            <a:tailEnd/>
          </a:ln>
        </p:spPr>
        <p:txBody>
          <a:bodyPr wrap="none">
            <a:spAutoFit/>
          </a:bodyPr>
          <a:lstStyle/>
          <a:p>
            <a:r>
              <a:rPr lang="en-CA"/>
              <a:t>3.2.5.3</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mtClean="0">
                <a:latin typeface="Arial" charset="0"/>
                <a:cs typeface="Arial" charset="0"/>
              </a:rPr>
              <a:t>Function Calls</a:t>
            </a:r>
          </a:p>
        </p:txBody>
      </p:sp>
      <p:sp>
        <p:nvSpPr>
          <p:cNvPr id="73731" name="Rectangle 3"/>
          <p:cNvSpPr>
            <a:spLocks noGrp="1" noChangeArrowheads="1"/>
          </p:cNvSpPr>
          <p:nvPr>
            <p:ph idx="1"/>
          </p:nvPr>
        </p:nvSpPr>
        <p:spPr/>
        <p:txBody>
          <a:bodyPr/>
          <a:lstStyle/>
          <a:p>
            <a:pPr>
              <a:buFont typeface="Arial" charset="0"/>
              <a:buNone/>
            </a:pPr>
            <a:r>
              <a:rPr lang="en-US" smtClean="0">
                <a:latin typeface="Arial" charset="0"/>
                <a:cs typeface="Arial" charset="0"/>
              </a:rPr>
              <a:t>	Function calls are similar to problem solving presented earlier:</a:t>
            </a:r>
          </a:p>
          <a:p>
            <a:pPr lvl="1"/>
            <a:r>
              <a:rPr lang="en-US" smtClean="0">
                <a:latin typeface="Arial" charset="0"/>
                <a:cs typeface="Arial" charset="0"/>
              </a:rPr>
              <a:t>you write a function to solve a problem</a:t>
            </a:r>
          </a:p>
          <a:p>
            <a:pPr lvl="1"/>
            <a:r>
              <a:rPr lang="en-US" smtClean="0">
                <a:latin typeface="Arial" charset="0"/>
                <a:cs typeface="Arial" charset="0"/>
              </a:rPr>
              <a:t>the function may require sub-problems to be solved, hence, it may call another function</a:t>
            </a:r>
          </a:p>
          <a:p>
            <a:pPr lvl="1"/>
            <a:r>
              <a:rPr lang="en-US" smtClean="0">
                <a:latin typeface="Arial" charset="0"/>
                <a:cs typeface="Arial" charset="0"/>
              </a:rPr>
              <a:t>once a function is finished, it returns to the function which called it</a:t>
            </a:r>
          </a:p>
        </p:txBody>
      </p:sp>
      <p:sp>
        <p:nvSpPr>
          <p:cNvPr id="73732" name="TextBox 3"/>
          <p:cNvSpPr txBox="1">
            <a:spLocks noChangeArrowheads="1"/>
          </p:cNvSpPr>
          <p:nvPr/>
        </p:nvSpPr>
        <p:spPr bwMode="auto">
          <a:xfrm>
            <a:off x="179388" y="756444"/>
            <a:ext cx="890587" cy="368300"/>
          </a:xfrm>
          <a:prstGeom prst="rect">
            <a:avLst/>
          </a:prstGeom>
          <a:noFill/>
          <a:ln w="9525">
            <a:noFill/>
            <a:miter lim="800000"/>
            <a:headEnd/>
            <a:tailEnd/>
          </a:ln>
        </p:spPr>
        <p:txBody>
          <a:bodyPr wrap="none">
            <a:spAutoFit/>
          </a:bodyPr>
          <a:lstStyle/>
          <a:p>
            <a:r>
              <a:rPr lang="en-CA"/>
              <a:t>3.2.5.3</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smtClean="0">
                <a:latin typeface="Arial" charset="0"/>
                <a:cs typeface="Arial" charset="0"/>
              </a:rPr>
              <a:t>Function Calls</a:t>
            </a:r>
          </a:p>
        </p:txBody>
      </p:sp>
      <p:sp>
        <p:nvSpPr>
          <p:cNvPr id="74755" name="Rectangle 3"/>
          <p:cNvSpPr>
            <a:spLocks noGrp="1" noChangeArrowheads="1"/>
          </p:cNvSpPr>
          <p:nvPr>
            <p:ph idx="1"/>
          </p:nvPr>
        </p:nvSpPr>
        <p:spPr/>
        <p:txBody>
          <a:bodyPr/>
          <a:lstStyle/>
          <a:p>
            <a:pPr>
              <a:buFont typeface="Arial" charset="0"/>
              <a:buNone/>
            </a:pPr>
            <a:r>
              <a:rPr lang="en-US" dirty="0" smtClean="0">
                <a:latin typeface="Arial" charset="0"/>
                <a:cs typeface="Arial" charset="0"/>
              </a:rPr>
              <a:t>	You will notice that the when a function returns, execution and the return value is passed back to the last function which was called</a:t>
            </a:r>
          </a:p>
          <a:p>
            <a:pPr>
              <a:buFont typeface="Arial" charset="0"/>
              <a:buNone/>
            </a:pPr>
            <a:endParaRPr lang="en-US" dirty="0" smtClean="0">
              <a:latin typeface="Arial" charset="0"/>
              <a:cs typeface="Arial" charset="0"/>
            </a:endParaRPr>
          </a:p>
          <a:p>
            <a:pPr>
              <a:buFont typeface="Arial" charset="0"/>
              <a:buNone/>
            </a:pPr>
            <a:r>
              <a:rPr lang="en-US" dirty="0" smtClean="0">
                <a:latin typeface="Arial" charset="0"/>
                <a:cs typeface="Arial" charset="0"/>
              </a:rPr>
              <a:t>	This is again, the last-in—first-out property</a:t>
            </a:r>
          </a:p>
          <a:p>
            <a:pPr>
              <a:buFont typeface="Arial" charset="0"/>
              <a:buNone/>
            </a:pPr>
            <a:endParaRPr lang="en-US" dirty="0" smtClean="0">
              <a:latin typeface="Arial" charset="0"/>
              <a:cs typeface="Arial" charset="0"/>
            </a:endParaRPr>
          </a:p>
          <a:p>
            <a:pPr>
              <a:buFont typeface="Arial" charset="0"/>
              <a:buNone/>
            </a:pPr>
            <a:r>
              <a:rPr lang="en-US" dirty="0" smtClean="0">
                <a:latin typeface="Arial" charset="0"/>
                <a:cs typeface="Arial" charset="0"/>
              </a:rPr>
              <a:t>	Today’s CPUs have hardware specifically designed to facilitate function calling</a:t>
            </a:r>
          </a:p>
        </p:txBody>
      </p:sp>
      <p:sp>
        <p:nvSpPr>
          <p:cNvPr id="74756" name="TextBox 3"/>
          <p:cNvSpPr txBox="1">
            <a:spLocks noChangeArrowheads="1"/>
          </p:cNvSpPr>
          <p:nvPr/>
        </p:nvSpPr>
        <p:spPr bwMode="auto">
          <a:xfrm>
            <a:off x="179388" y="756444"/>
            <a:ext cx="890587" cy="368300"/>
          </a:xfrm>
          <a:prstGeom prst="rect">
            <a:avLst/>
          </a:prstGeom>
          <a:noFill/>
          <a:ln w="9525">
            <a:noFill/>
            <a:miter lim="800000"/>
            <a:headEnd/>
            <a:tailEnd/>
          </a:ln>
        </p:spPr>
        <p:txBody>
          <a:bodyPr wrap="none">
            <a:spAutoFit/>
          </a:bodyPr>
          <a:lstStyle/>
          <a:p>
            <a:r>
              <a:rPr lang="en-CA"/>
              <a:t>3.2.5.3</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smtClean="0">
                <a:latin typeface="Arial" charset="0"/>
                <a:cs typeface="Arial" charset="0"/>
              </a:rPr>
              <a:t>References</a:t>
            </a:r>
          </a:p>
        </p:txBody>
      </p:sp>
      <p:sp>
        <p:nvSpPr>
          <p:cNvPr id="20483" name="Rectangle 3"/>
          <p:cNvSpPr>
            <a:spLocks noGrp="1" noChangeArrowheads="1"/>
          </p:cNvSpPr>
          <p:nvPr>
            <p:ph idx="1"/>
          </p:nvPr>
        </p:nvSpPr>
        <p:spPr/>
        <p:txBody>
          <a:bodyPr/>
          <a:lstStyle/>
          <a:p>
            <a:pPr marL="533400" indent="-533400">
              <a:buFontTx/>
              <a:buNone/>
            </a:pPr>
            <a:r>
              <a:rPr lang="en-US" sz="1400" dirty="0" smtClean="0">
                <a:latin typeface="Arial" charset="0"/>
                <a:cs typeface="Arial" charset="0"/>
              </a:rPr>
              <a:t>	Donald E. Knuth, </a:t>
            </a:r>
            <a:r>
              <a:rPr lang="en-US" sz="1400" i="1" dirty="0" smtClean="0">
                <a:latin typeface="Arial" charset="0"/>
                <a:cs typeface="Arial" charset="0"/>
              </a:rPr>
              <a:t>The Art of Computer Programming, Volume 1:  Fundamental Algorithms</a:t>
            </a:r>
            <a:r>
              <a:rPr lang="en-US" sz="1400" dirty="0" smtClean="0">
                <a:latin typeface="Arial" charset="0"/>
                <a:cs typeface="Arial" charset="0"/>
              </a:rPr>
              <a:t>, 3</a:t>
            </a:r>
            <a:r>
              <a:rPr lang="en-US" sz="1400" baseline="30000" dirty="0" smtClean="0">
                <a:latin typeface="Arial" charset="0"/>
                <a:cs typeface="Arial" charset="0"/>
              </a:rPr>
              <a:t>rd</a:t>
            </a:r>
            <a:r>
              <a:rPr lang="en-US" sz="1400" dirty="0" smtClean="0">
                <a:latin typeface="Arial" charset="0"/>
                <a:cs typeface="Arial" charset="0"/>
              </a:rPr>
              <a:t> Ed., Addison Wesley, 1997, §2.2.1, p.238.</a:t>
            </a:r>
          </a:p>
          <a:p>
            <a:pPr marL="533400" indent="-533400">
              <a:buFontTx/>
              <a:buNone/>
            </a:pPr>
            <a:r>
              <a:rPr lang="en-US" sz="1400" dirty="0" smtClean="0">
                <a:latin typeface="Arial" charset="0"/>
                <a:cs typeface="Arial" charset="0"/>
              </a:rPr>
              <a:t>	</a:t>
            </a:r>
          </a:p>
          <a:p>
            <a:pPr marL="533400" indent="-533400">
              <a:buFontTx/>
              <a:buNone/>
            </a:pPr>
            <a:r>
              <a:rPr lang="en-US" sz="1400" dirty="0" smtClean="0">
                <a:latin typeface="Arial" charset="0"/>
                <a:cs typeface="Arial" charset="0"/>
              </a:rPr>
              <a:t>	</a:t>
            </a:r>
            <a:r>
              <a:rPr lang="en-US" sz="1400" dirty="0" err="1" smtClean="0">
                <a:latin typeface="Arial" charset="0"/>
                <a:cs typeface="Arial" charset="0"/>
              </a:rPr>
              <a:t>Cormen</a:t>
            </a:r>
            <a:r>
              <a:rPr lang="en-US" sz="1400" dirty="0" smtClean="0">
                <a:latin typeface="Arial" charset="0"/>
                <a:cs typeface="Arial" charset="0"/>
              </a:rPr>
              <a:t>, </a:t>
            </a:r>
            <a:r>
              <a:rPr lang="en-US" sz="1400" dirty="0" err="1" smtClean="0">
                <a:latin typeface="Arial" charset="0"/>
                <a:cs typeface="Arial" charset="0"/>
              </a:rPr>
              <a:t>Leiserson</a:t>
            </a:r>
            <a:r>
              <a:rPr lang="en-US" sz="1400" dirty="0" smtClean="0">
                <a:latin typeface="Arial" charset="0"/>
                <a:cs typeface="Arial" charset="0"/>
              </a:rPr>
              <a:t>, and </a:t>
            </a:r>
            <a:r>
              <a:rPr lang="en-US" sz="1400" dirty="0" err="1" smtClean="0">
                <a:latin typeface="Arial" charset="0"/>
                <a:cs typeface="Arial" charset="0"/>
              </a:rPr>
              <a:t>Rivest</a:t>
            </a:r>
            <a:r>
              <a:rPr lang="en-US" sz="1400" dirty="0" smtClean="0">
                <a:latin typeface="Arial" charset="0"/>
                <a:cs typeface="Arial" charset="0"/>
              </a:rPr>
              <a:t>, </a:t>
            </a:r>
            <a:r>
              <a:rPr lang="en-US" sz="1400" i="1" dirty="0" smtClean="0">
                <a:latin typeface="Arial" charset="0"/>
                <a:cs typeface="Arial" charset="0"/>
              </a:rPr>
              <a:t>Introduction to Algorithms</a:t>
            </a:r>
            <a:r>
              <a:rPr lang="en-US" sz="1400" dirty="0" smtClean="0">
                <a:latin typeface="Arial" charset="0"/>
                <a:cs typeface="Arial" charset="0"/>
              </a:rPr>
              <a:t>, McGraw Hill, 1990, §11.1, p.200.</a:t>
            </a:r>
          </a:p>
          <a:p>
            <a:pPr marL="533400" indent="-533400">
              <a:buFontTx/>
              <a:buNone/>
            </a:pPr>
            <a:endParaRPr lang="en-US" sz="1400" dirty="0" smtClean="0">
              <a:latin typeface="Arial" charset="0"/>
              <a:cs typeface="Arial" charset="0"/>
            </a:endParaRPr>
          </a:p>
          <a:p>
            <a:pPr marL="533400" indent="-533400">
              <a:buFontTx/>
              <a:buNone/>
            </a:pPr>
            <a:r>
              <a:rPr lang="en-US" sz="1400" dirty="0" smtClean="0">
                <a:latin typeface="Arial" charset="0"/>
                <a:cs typeface="Arial" charset="0"/>
              </a:rPr>
              <a:t>	Weiss, </a:t>
            </a:r>
            <a:r>
              <a:rPr lang="en-US" sz="1400" i="1" dirty="0" smtClean="0">
                <a:latin typeface="Arial" charset="0"/>
                <a:cs typeface="Arial" charset="0"/>
              </a:rPr>
              <a:t>Data Structures and Algorithm Analysis in C++</a:t>
            </a:r>
            <a:r>
              <a:rPr lang="en-US" sz="1400" dirty="0" smtClean="0">
                <a:latin typeface="Arial" charset="0"/>
                <a:cs typeface="Arial" charset="0"/>
              </a:rPr>
              <a:t>, 3</a:t>
            </a:r>
            <a:r>
              <a:rPr lang="en-US" sz="1400" baseline="30000" dirty="0" smtClean="0">
                <a:latin typeface="Arial" charset="0"/>
                <a:cs typeface="Arial" charset="0"/>
              </a:rPr>
              <a:t>rd</a:t>
            </a:r>
            <a:r>
              <a:rPr lang="en-US" sz="1400" dirty="0" smtClean="0">
                <a:latin typeface="Arial" charset="0"/>
                <a:cs typeface="Arial" charset="0"/>
              </a:rPr>
              <a:t> Ed., Addison Wesley, §3.6, p.94.</a:t>
            </a:r>
          </a:p>
          <a:p>
            <a:pPr marL="533400" indent="-533400">
              <a:buFontTx/>
              <a:buNone/>
            </a:pPr>
            <a:endParaRPr lang="en-US" sz="1400" dirty="0" smtClean="0">
              <a:latin typeface="Arial" charset="0"/>
              <a:cs typeface="Arial" charset="0"/>
            </a:endParaRPr>
          </a:p>
          <a:p>
            <a:pPr marL="533400" indent="-533400">
              <a:buFontTx/>
              <a:buNone/>
            </a:pPr>
            <a:r>
              <a:rPr lang="en-US" sz="1400" dirty="0" smtClean="0">
                <a:latin typeface="Arial" charset="0"/>
                <a:cs typeface="Arial" charset="0"/>
              </a:rPr>
              <a:t>	</a:t>
            </a:r>
          </a:p>
          <a:p>
            <a:pPr marL="533400" indent="-533400">
              <a:buFontTx/>
              <a:buNone/>
              <a:defRPr/>
            </a:pPr>
            <a:r>
              <a:rPr lang="en-US" sz="1400" dirty="0" smtClean="0">
                <a:latin typeface="Arial" charset="0"/>
                <a:cs typeface="Arial" charset="0"/>
              </a:rPr>
              <a:t>	Wikipedia, http://en.wikipedia.org/wiki/Stack_(abstract_data_type)</a:t>
            </a:r>
          </a:p>
          <a:p>
            <a:pPr marL="533400" indent="-533400">
              <a:buFontTx/>
              <a:buNone/>
              <a:defRPr/>
            </a:pPr>
            <a:endParaRPr lang="en-US" sz="1400" dirty="0" smtClean="0">
              <a:latin typeface="Arial" charset="0"/>
              <a:cs typeface="Arial" charset="0"/>
            </a:endParaRPr>
          </a:p>
          <a:p>
            <a:pPr marL="533400" indent="-533400" algn="just">
              <a:buFont typeface="Arial" charset="0"/>
              <a:buNone/>
              <a:defRPr/>
            </a:pPr>
            <a:r>
              <a:rPr lang="en-US" sz="1400" dirty="0" smtClean="0">
                <a:solidFill>
                  <a:schemeClr val="tx1">
                    <a:lumMod val="65000"/>
                    <a:lumOff val="35000"/>
                  </a:schemeClr>
                </a:solidFill>
                <a:latin typeface="Arial" charset="0"/>
                <a:cs typeface="Arial" charset="0"/>
              </a:rPr>
              <a:t>	</a:t>
            </a:r>
          </a:p>
          <a:p>
            <a:pPr marL="533400" indent="-533400" algn="just">
              <a:buFont typeface="Arial" charset="0"/>
              <a:buNone/>
              <a:defRPr/>
            </a:pPr>
            <a:r>
              <a:rPr lang="en-US" sz="1400" dirty="0" smtClean="0">
                <a:solidFill>
                  <a:schemeClr val="tx1">
                    <a:lumMod val="65000"/>
                    <a:lumOff val="35000"/>
                  </a:schemeClr>
                </a:solidFill>
                <a:latin typeface="Arial" charset="0"/>
                <a:cs typeface="Arial" charset="0"/>
              </a:rPr>
              <a:t>Slides from: “These slides are provided for the ECE 250</a:t>
            </a:r>
            <a:r>
              <a:rPr lang="en-US" sz="1400" i="1" dirty="0" smtClean="0">
                <a:solidFill>
                  <a:schemeClr val="tx1">
                    <a:lumMod val="65000"/>
                    <a:lumOff val="35000"/>
                  </a:schemeClr>
                </a:solidFill>
                <a:latin typeface="Arial" charset="0"/>
                <a:cs typeface="Arial" charset="0"/>
              </a:rPr>
              <a:t> Algorithms and Data Structures</a:t>
            </a:r>
            <a:r>
              <a:rPr lang="en-US" sz="1400" dirty="0" smtClean="0">
                <a:solidFill>
                  <a:schemeClr val="tx1">
                    <a:lumMod val="65000"/>
                    <a:lumOff val="35000"/>
                  </a:schemeClr>
                </a:solidFill>
                <a:latin typeface="Arial" charset="0"/>
                <a:cs typeface="Arial" charset="0"/>
              </a:rPr>
              <a:t> course.  The material in it reflects Douglas W. Harder’s best judgment in light of the information available to him at the time of preparation.  Any reliance on these course slides by any party for any other purpose are the responsibility of such parties.  Douglas W. Harder accepts no responsibility for damages, if any, suffered by any party as a result of decisions made or actions based on these course slides for any other purpose than that for which it was intended.” from U of Waterloo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latin typeface="Arial" charset="0"/>
                <a:cs typeface="Arial" charset="0"/>
              </a:rPr>
              <a:t>Abstract Stack</a:t>
            </a:r>
          </a:p>
        </p:txBody>
      </p:sp>
      <p:sp>
        <p:nvSpPr>
          <p:cNvPr id="13315" name="Rectangle 3"/>
          <p:cNvSpPr>
            <a:spLocks noGrp="1" noChangeArrowheads="1"/>
          </p:cNvSpPr>
          <p:nvPr>
            <p:ph idx="1"/>
          </p:nvPr>
        </p:nvSpPr>
        <p:spPr/>
        <p:txBody>
          <a:bodyPr/>
          <a:lstStyle/>
          <a:p>
            <a:pPr>
              <a:buFont typeface="Arial" charset="0"/>
              <a:buNone/>
            </a:pPr>
            <a:r>
              <a:rPr lang="en-US" dirty="0" smtClean="0">
                <a:latin typeface="Arial" charset="0"/>
                <a:cs typeface="Arial" charset="0"/>
              </a:rPr>
              <a:t>	An Abstract Stack (Stack ADT) is an abstract data type which emphasizes specific operations:</a:t>
            </a:r>
          </a:p>
          <a:p>
            <a:pPr lvl="1"/>
            <a:r>
              <a:rPr lang="en-US" dirty="0" smtClean="0">
                <a:latin typeface="Arial" charset="0"/>
                <a:cs typeface="Arial" charset="0"/>
              </a:rPr>
              <a:t>Uses a explicit linear ordering</a:t>
            </a:r>
          </a:p>
          <a:p>
            <a:pPr lvl="1"/>
            <a:r>
              <a:rPr lang="en-US" dirty="0" smtClean="0">
                <a:latin typeface="Arial" charset="0"/>
                <a:cs typeface="Arial" charset="0"/>
              </a:rPr>
              <a:t>Insertions and removals are performed individually</a:t>
            </a:r>
          </a:p>
          <a:p>
            <a:pPr lvl="1"/>
            <a:r>
              <a:rPr lang="en-US" dirty="0" smtClean="0">
                <a:latin typeface="Arial" charset="0"/>
                <a:cs typeface="Arial" charset="0"/>
              </a:rPr>
              <a:t>Inserted objects are </a:t>
            </a:r>
            <a:r>
              <a:rPr lang="en-US" i="1" dirty="0" smtClean="0">
                <a:latin typeface="Arial" charset="0"/>
                <a:cs typeface="Arial" charset="0"/>
              </a:rPr>
              <a:t>pushed onto</a:t>
            </a:r>
            <a:r>
              <a:rPr lang="en-US" dirty="0" smtClean="0">
                <a:latin typeface="Arial" charset="0"/>
                <a:cs typeface="Arial" charset="0"/>
              </a:rPr>
              <a:t> the stack</a:t>
            </a:r>
          </a:p>
          <a:p>
            <a:pPr lvl="1"/>
            <a:r>
              <a:rPr lang="en-US" dirty="0" smtClean="0">
                <a:latin typeface="Arial" charset="0"/>
                <a:cs typeface="Arial" charset="0"/>
              </a:rPr>
              <a:t>The </a:t>
            </a:r>
            <a:r>
              <a:rPr lang="en-US" i="1" dirty="0" smtClean="0">
                <a:latin typeface="Arial" charset="0"/>
                <a:cs typeface="Arial" charset="0"/>
              </a:rPr>
              <a:t>top</a:t>
            </a:r>
            <a:r>
              <a:rPr lang="en-US" dirty="0" smtClean="0">
                <a:latin typeface="Arial" charset="0"/>
                <a:cs typeface="Arial" charset="0"/>
              </a:rPr>
              <a:t> of the stack is the most recently object pushed onto the stack</a:t>
            </a:r>
          </a:p>
          <a:p>
            <a:pPr lvl="1"/>
            <a:r>
              <a:rPr lang="en-US" dirty="0" smtClean="0">
                <a:latin typeface="Arial" charset="0"/>
                <a:cs typeface="Arial" charset="0"/>
              </a:rPr>
              <a:t>When an object is </a:t>
            </a:r>
            <a:r>
              <a:rPr lang="en-US" i="1" dirty="0" smtClean="0">
                <a:latin typeface="Arial" charset="0"/>
                <a:cs typeface="Arial" charset="0"/>
              </a:rPr>
              <a:t>popped</a:t>
            </a:r>
            <a:r>
              <a:rPr lang="en-US" dirty="0" smtClean="0">
                <a:latin typeface="Arial" charset="0"/>
                <a:cs typeface="Arial" charset="0"/>
              </a:rPr>
              <a:t> from the stack, the current </a:t>
            </a:r>
            <a:r>
              <a:rPr lang="en-US" i="1" dirty="0" smtClean="0">
                <a:latin typeface="Arial" charset="0"/>
                <a:cs typeface="Arial" charset="0"/>
              </a:rPr>
              <a:t>top</a:t>
            </a:r>
            <a:r>
              <a:rPr lang="en-US" dirty="0" smtClean="0">
                <a:latin typeface="Arial" charset="0"/>
                <a:cs typeface="Arial" charset="0"/>
              </a:rPr>
              <a:t> is erased</a:t>
            </a:r>
          </a:p>
        </p:txBody>
      </p:sp>
      <p:sp>
        <p:nvSpPr>
          <p:cNvPr id="13316" name="TextBox 3"/>
          <p:cNvSpPr txBox="1">
            <a:spLocks noChangeArrowheads="1"/>
          </p:cNvSpPr>
          <p:nvPr/>
        </p:nvSpPr>
        <p:spPr bwMode="auto">
          <a:xfrm>
            <a:off x="179388" y="756444"/>
            <a:ext cx="698500" cy="368300"/>
          </a:xfrm>
          <a:prstGeom prst="rect">
            <a:avLst/>
          </a:prstGeom>
          <a:noFill/>
          <a:ln w="9525">
            <a:noFill/>
            <a:miter lim="800000"/>
            <a:headEnd/>
            <a:tailEnd/>
          </a:ln>
        </p:spPr>
        <p:txBody>
          <a:bodyPr wrap="none">
            <a:spAutoFit/>
          </a:bodyPr>
          <a:lstStyle/>
          <a:p>
            <a:r>
              <a:rPr lang="en-CA"/>
              <a:t>3.2.1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latin typeface="Arial" charset="0"/>
                <a:cs typeface="Arial" charset="0"/>
              </a:rPr>
              <a:t>Abstract Stack</a:t>
            </a:r>
          </a:p>
        </p:txBody>
      </p:sp>
      <p:sp>
        <p:nvSpPr>
          <p:cNvPr id="14339" name="Rectangle 3"/>
          <p:cNvSpPr>
            <a:spLocks noGrp="1" noChangeArrowheads="1"/>
          </p:cNvSpPr>
          <p:nvPr>
            <p:ph idx="1"/>
          </p:nvPr>
        </p:nvSpPr>
        <p:spPr/>
        <p:txBody>
          <a:bodyPr/>
          <a:lstStyle/>
          <a:p>
            <a:pPr>
              <a:buFont typeface="Arial" charset="0"/>
              <a:buNone/>
            </a:pPr>
            <a:r>
              <a:rPr lang="en-US" smtClean="0">
                <a:latin typeface="Arial" charset="0"/>
                <a:cs typeface="Arial" charset="0"/>
              </a:rPr>
              <a:t>	Also called a </a:t>
            </a:r>
            <a:r>
              <a:rPr lang="en-US" i="1" smtClean="0">
                <a:latin typeface="Arial" charset="0"/>
                <a:cs typeface="Arial" charset="0"/>
              </a:rPr>
              <a:t>last-in–first-out </a:t>
            </a:r>
            <a:r>
              <a:rPr lang="en-US" smtClean="0">
                <a:latin typeface="Arial" charset="0"/>
                <a:cs typeface="Arial" charset="0"/>
              </a:rPr>
              <a:t>(LIFO) behaviour</a:t>
            </a:r>
          </a:p>
          <a:p>
            <a:pPr lvl="1"/>
            <a:r>
              <a:rPr lang="en-US" smtClean="0">
                <a:latin typeface="Arial" charset="0"/>
                <a:cs typeface="Arial" charset="0"/>
              </a:rPr>
              <a:t>Graphically, we may view these operations as follows:</a:t>
            </a:r>
          </a:p>
          <a:p>
            <a:pPr lvl="1"/>
            <a:endParaRPr lang="en-US" smtClean="0">
              <a:latin typeface="Arial" charset="0"/>
              <a:cs typeface="Arial" charset="0"/>
            </a:endParaRPr>
          </a:p>
          <a:p>
            <a:pPr lvl="1"/>
            <a:endParaRPr lang="en-US" smtClean="0">
              <a:latin typeface="Arial" charset="0"/>
              <a:cs typeface="Arial" charset="0"/>
            </a:endParaRPr>
          </a:p>
          <a:p>
            <a:pPr lvl="1"/>
            <a:endParaRPr lang="en-US" smtClean="0">
              <a:latin typeface="Arial" charset="0"/>
              <a:cs typeface="Arial" charset="0"/>
            </a:endParaRPr>
          </a:p>
          <a:p>
            <a:pPr lvl="1"/>
            <a:endParaRPr lang="en-US" smtClean="0">
              <a:latin typeface="Arial" charset="0"/>
              <a:cs typeface="Arial" charset="0"/>
            </a:endParaRPr>
          </a:p>
          <a:p>
            <a:pPr lvl="1"/>
            <a:endParaRPr lang="en-US" smtClean="0">
              <a:latin typeface="Arial" charset="0"/>
              <a:cs typeface="Arial" charset="0"/>
            </a:endParaRPr>
          </a:p>
          <a:p>
            <a:pPr lvl="1"/>
            <a:endParaRPr lang="en-US" smtClean="0">
              <a:latin typeface="Arial" charset="0"/>
              <a:cs typeface="Arial" charset="0"/>
            </a:endParaRPr>
          </a:p>
          <a:p>
            <a:pPr lvl="1">
              <a:buFont typeface="Arial" charset="0"/>
              <a:buNone/>
            </a:pPr>
            <a:endParaRPr lang="en-US" smtClean="0">
              <a:latin typeface="Arial" charset="0"/>
              <a:cs typeface="Arial" charset="0"/>
            </a:endParaRPr>
          </a:p>
          <a:p>
            <a:pPr>
              <a:buFont typeface="Arial" charset="0"/>
              <a:buNone/>
            </a:pPr>
            <a:r>
              <a:rPr lang="en-US" smtClean="0">
                <a:latin typeface="Arial" charset="0"/>
                <a:cs typeface="Arial" charset="0"/>
              </a:rPr>
              <a:t>	There are two exceptions associated with abstract stacks:</a:t>
            </a:r>
          </a:p>
          <a:p>
            <a:pPr lvl="1"/>
            <a:r>
              <a:rPr lang="en-US" smtClean="0">
                <a:latin typeface="Arial" charset="0"/>
                <a:cs typeface="Arial" charset="0"/>
              </a:rPr>
              <a:t>It is an undefined operation to call either pop or top on an empty stack</a:t>
            </a:r>
          </a:p>
          <a:p>
            <a:pPr>
              <a:buFont typeface="Arial" charset="0"/>
              <a:buNone/>
            </a:pPr>
            <a:endParaRPr lang="en-US" smtClean="0">
              <a:latin typeface="Arial" charset="0"/>
              <a:cs typeface="Arial" charset="0"/>
            </a:endParaRPr>
          </a:p>
        </p:txBody>
      </p:sp>
      <p:pic>
        <p:nvPicPr>
          <p:cNvPr id="14340" name="Picture 4" descr="C:\Users\dwharder\Desktop\s3.png"/>
          <p:cNvPicPr>
            <a:picLocks noChangeAspect="1" noChangeArrowheads="1"/>
          </p:cNvPicPr>
          <p:nvPr/>
        </p:nvPicPr>
        <p:blipFill>
          <a:blip r:embed="rId3" cstate="print"/>
          <a:srcRect/>
          <a:stretch>
            <a:fillRect/>
          </a:stretch>
        </p:blipFill>
        <p:spPr bwMode="auto">
          <a:xfrm>
            <a:off x="2786063" y="2349500"/>
            <a:ext cx="2447925" cy="1911350"/>
          </a:xfrm>
          <a:prstGeom prst="rect">
            <a:avLst/>
          </a:prstGeom>
          <a:noFill/>
          <a:ln w="9525">
            <a:noFill/>
            <a:miter lim="800000"/>
            <a:headEnd/>
            <a:tailEnd/>
          </a:ln>
        </p:spPr>
      </p:pic>
      <p:pic>
        <p:nvPicPr>
          <p:cNvPr id="14341" name="Picture 5" descr="C:\Users\dwharder\Desktop\s1.png"/>
          <p:cNvPicPr>
            <a:picLocks noChangeAspect="1" noChangeArrowheads="1"/>
          </p:cNvPicPr>
          <p:nvPr/>
        </p:nvPicPr>
        <p:blipFill>
          <a:blip r:embed="rId4" cstate="print"/>
          <a:srcRect/>
          <a:stretch>
            <a:fillRect/>
          </a:stretch>
        </p:blipFill>
        <p:spPr bwMode="auto">
          <a:xfrm>
            <a:off x="1171575" y="2466975"/>
            <a:ext cx="1614488" cy="1757363"/>
          </a:xfrm>
          <a:prstGeom prst="rect">
            <a:avLst/>
          </a:prstGeom>
          <a:noFill/>
          <a:ln w="9525">
            <a:noFill/>
            <a:miter lim="800000"/>
            <a:headEnd/>
            <a:tailEnd/>
          </a:ln>
        </p:spPr>
      </p:pic>
      <p:pic>
        <p:nvPicPr>
          <p:cNvPr id="14342" name="Picture 6" descr="C:\Users\dwharder\Desktop\s2.png"/>
          <p:cNvPicPr>
            <a:picLocks noChangeAspect="1" noChangeArrowheads="1"/>
          </p:cNvPicPr>
          <p:nvPr/>
        </p:nvPicPr>
        <p:blipFill>
          <a:blip r:embed="rId5" cstate="print"/>
          <a:srcRect/>
          <a:stretch>
            <a:fillRect/>
          </a:stretch>
        </p:blipFill>
        <p:spPr bwMode="auto">
          <a:xfrm>
            <a:off x="5957888" y="2352675"/>
            <a:ext cx="1757362" cy="1908175"/>
          </a:xfrm>
          <a:prstGeom prst="rect">
            <a:avLst/>
          </a:prstGeom>
          <a:noFill/>
          <a:ln w="9525">
            <a:noFill/>
            <a:miter lim="800000"/>
            <a:headEnd/>
            <a:tailEnd/>
          </a:ln>
        </p:spPr>
      </p:pic>
      <p:sp>
        <p:nvSpPr>
          <p:cNvPr id="14343" name="TextBox 6"/>
          <p:cNvSpPr txBox="1">
            <a:spLocks noChangeArrowheads="1"/>
          </p:cNvSpPr>
          <p:nvPr/>
        </p:nvSpPr>
        <p:spPr bwMode="auto">
          <a:xfrm>
            <a:off x="179388" y="756444"/>
            <a:ext cx="698500" cy="368300"/>
          </a:xfrm>
          <a:prstGeom prst="rect">
            <a:avLst/>
          </a:prstGeom>
          <a:noFill/>
          <a:ln w="9525">
            <a:noFill/>
            <a:miter lim="800000"/>
            <a:headEnd/>
            <a:tailEnd/>
          </a:ln>
        </p:spPr>
        <p:txBody>
          <a:bodyPr wrap="none">
            <a:spAutoFit/>
          </a:bodyPr>
          <a:lstStyle/>
          <a:p>
            <a:r>
              <a:rPr lang="en-CA"/>
              <a:t>3.2.1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latin typeface="Arial" charset="0"/>
                <a:cs typeface="Arial" charset="0"/>
              </a:rPr>
              <a:t>Applications</a:t>
            </a:r>
          </a:p>
        </p:txBody>
      </p:sp>
      <p:sp>
        <p:nvSpPr>
          <p:cNvPr id="15363" name="Rectangle 3"/>
          <p:cNvSpPr>
            <a:spLocks noGrp="1" noChangeArrowheads="1"/>
          </p:cNvSpPr>
          <p:nvPr>
            <p:ph idx="1"/>
          </p:nvPr>
        </p:nvSpPr>
        <p:spPr/>
        <p:txBody>
          <a:bodyPr/>
          <a:lstStyle/>
          <a:p>
            <a:pPr>
              <a:buFont typeface="Arial" charset="0"/>
              <a:buNone/>
            </a:pPr>
            <a:r>
              <a:rPr lang="en-US" smtClean="0">
                <a:latin typeface="Arial" charset="0"/>
                <a:cs typeface="Arial" charset="0"/>
              </a:rPr>
              <a:t>	Numerous applications:</a:t>
            </a:r>
          </a:p>
          <a:p>
            <a:pPr lvl="1"/>
            <a:r>
              <a:rPr lang="en-US" smtClean="0">
                <a:latin typeface="Arial" charset="0"/>
                <a:cs typeface="Arial" charset="0"/>
              </a:rPr>
              <a:t>Parsing code:</a:t>
            </a:r>
          </a:p>
          <a:p>
            <a:pPr lvl="2"/>
            <a:r>
              <a:rPr lang="en-US" smtClean="0">
                <a:latin typeface="Arial" charset="0"/>
                <a:cs typeface="Arial" charset="0"/>
              </a:rPr>
              <a:t>Matching parenthesis</a:t>
            </a:r>
          </a:p>
          <a:p>
            <a:pPr lvl="2"/>
            <a:r>
              <a:rPr lang="en-US" smtClean="0">
                <a:latin typeface="Arial" charset="0"/>
                <a:cs typeface="Arial" charset="0"/>
              </a:rPr>
              <a:t>XML (e.g., XHTML)</a:t>
            </a:r>
          </a:p>
          <a:p>
            <a:pPr lvl="1"/>
            <a:r>
              <a:rPr lang="en-US" smtClean="0">
                <a:latin typeface="Arial" charset="0"/>
                <a:cs typeface="Arial" charset="0"/>
              </a:rPr>
              <a:t>Tracking function calls</a:t>
            </a:r>
          </a:p>
          <a:p>
            <a:pPr lvl="1"/>
            <a:r>
              <a:rPr lang="en-US" smtClean="0">
                <a:latin typeface="Arial" charset="0"/>
                <a:cs typeface="Arial" charset="0"/>
              </a:rPr>
              <a:t>Dealing with undo/redo operations</a:t>
            </a:r>
          </a:p>
          <a:p>
            <a:pPr lvl="1"/>
            <a:r>
              <a:rPr lang="en-US" smtClean="0">
                <a:latin typeface="Arial" charset="0"/>
                <a:cs typeface="Arial" charset="0"/>
              </a:rPr>
              <a:t>Reverse-Polish calculators</a:t>
            </a:r>
          </a:p>
          <a:p>
            <a:pPr lvl="1"/>
            <a:r>
              <a:rPr lang="en-US" smtClean="0">
                <a:latin typeface="Arial" charset="0"/>
                <a:cs typeface="Arial" charset="0"/>
              </a:rPr>
              <a:t>Assembly language</a:t>
            </a:r>
          </a:p>
          <a:p>
            <a:pPr>
              <a:buFont typeface="Arial" charset="0"/>
              <a:buNone/>
            </a:pPr>
            <a:endParaRPr lang="en-US" smtClean="0">
              <a:latin typeface="Arial" charset="0"/>
              <a:cs typeface="Arial" charset="0"/>
            </a:endParaRPr>
          </a:p>
          <a:p>
            <a:pPr>
              <a:buFont typeface="Arial" charset="0"/>
              <a:buNone/>
            </a:pPr>
            <a:r>
              <a:rPr lang="en-US" smtClean="0">
                <a:latin typeface="Arial" charset="0"/>
                <a:cs typeface="Arial" charset="0"/>
              </a:rPr>
              <a:t>	The stack is a very simple data structure</a:t>
            </a:r>
          </a:p>
          <a:p>
            <a:pPr lvl="1"/>
            <a:r>
              <a:rPr lang="en-US" smtClean="0">
                <a:latin typeface="Arial" charset="0"/>
                <a:cs typeface="Arial" charset="0"/>
              </a:rPr>
              <a:t>Given any problem, if it is possible to use a stack, this significantly simplifies the solution</a:t>
            </a:r>
          </a:p>
          <a:p>
            <a:pPr lvl="1"/>
            <a:endParaRPr lang="en-US" smtClean="0">
              <a:latin typeface="Arial" charset="0"/>
              <a:cs typeface="Arial" charset="0"/>
            </a:endParaRPr>
          </a:p>
          <a:p>
            <a:pPr lvl="1"/>
            <a:endParaRPr lang="en-US" smtClean="0">
              <a:latin typeface="Arial" charset="0"/>
              <a:cs typeface="Arial" charset="0"/>
            </a:endParaRPr>
          </a:p>
        </p:txBody>
      </p:sp>
      <p:sp>
        <p:nvSpPr>
          <p:cNvPr id="15364" name="TextBox 3"/>
          <p:cNvSpPr txBox="1">
            <a:spLocks noChangeArrowheads="1"/>
          </p:cNvSpPr>
          <p:nvPr/>
        </p:nvSpPr>
        <p:spPr bwMode="auto">
          <a:xfrm>
            <a:off x="179388" y="756444"/>
            <a:ext cx="698500" cy="368300"/>
          </a:xfrm>
          <a:prstGeom prst="rect">
            <a:avLst/>
          </a:prstGeom>
          <a:noFill/>
          <a:ln w="9525">
            <a:noFill/>
            <a:miter lim="800000"/>
            <a:headEnd/>
            <a:tailEnd/>
          </a:ln>
        </p:spPr>
        <p:txBody>
          <a:bodyPr wrap="none">
            <a:spAutoFit/>
          </a:bodyPr>
          <a:lstStyle/>
          <a:p>
            <a:r>
              <a:rPr lang="en-CA"/>
              <a:t>3.2.2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latin typeface="Arial" charset="0"/>
                <a:cs typeface="Arial" charset="0"/>
              </a:rPr>
              <a:t>Implementations</a:t>
            </a:r>
          </a:p>
        </p:txBody>
      </p:sp>
      <p:sp>
        <p:nvSpPr>
          <p:cNvPr id="17411" name="Rectangle 3"/>
          <p:cNvSpPr>
            <a:spLocks noGrp="1" noChangeArrowheads="1"/>
          </p:cNvSpPr>
          <p:nvPr>
            <p:ph idx="1"/>
          </p:nvPr>
        </p:nvSpPr>
        <p:spPr/>
        <p:txBody>
          <a:bodyPr/>
          <a:lstStyle/>
          <a:p>
            <a:pPr>
              <a:buFont typeface="Arial" charset="0"/>
              <a:buNone/>
            </a:pPr>
            <a:r>
              <a:rPr lang="en-US" dirty="0" smtClean="0">
                <a:latin typeface="Arial" charset="0"/>
                <a:cs typeface="Arial" charset="0"/>
              </a:rPr>
              <a:t>	We will look at two implementations of stacks:</a:t>
            </a:r>
          </a:p>
          <a:p>
            <a:pPr>
              <a:buFont typeface="Arial" charset="0"/>
              <a:buNone/>
            </a:pPr>
            <a:endParaRPr lang="en-US" dirty="0" smtClean="0">
              <a:latin typeface="Arial" charset="0"/>
              <a:cs typeface="Arial" charset="0"/>
            </a:endParaRPr>
          </a:p>
          <a:p>
            <a:pPr>
              <a:buFont typeface="Arial" charset="0"/>
              <a:buNone/>
            </a:pPr>
            <a:r>
              <a:rPr lang="en-US" dirty="0" smtClean="0">
                <a:latin typeface="Arial" charset="0"/>
                <a:cs typeface="Arial" charset="0"/>
              </a:rPr>
              <a:t>	The optimal asymptotic run time of any algorithm is </a:t>
            </a:r>
            <a:r>
              <a:rPr lang="en-CA" b="1" dirty="0" smtClean="0">
                <a:latin typeface="Symbol" pitchFamily="18" charset="2"/>
                <a:cs typeface="Times New Roman" pitchFamily="18" charset="0"/>
              </a:rPr>
              <a:t>Q</a:t>
            </a:r>
            <a:r>
              <a:rPr lang="en-US" dirty="0" smtClean="0">
                <a:latin typeface="Times New Roman" pitchFamily="18" charset="0"/>
                <a:cs typeface="Arial" charset="0"/>
              </a:rPr>
              <a:t>(1)</a:t>
            </a:r>
            <a:r>
              <a:rPr lang="en-US" dirty="0" smtClean="0">
                <a:latin typeface="Arial" charset="0"/>
                <a:cs typeface="Arial" charset="0"/>
              </a:rPr>
              <a:t> </a:t>
            </a:r>
          </a:p>
          <a:p>
            <a:pPr lvl="1"/>
            <a:r>
              <a:rPr lang="en-CA" dirty="0" smtClean="0">
                <a:latin typeface="Arial" charset="0"/>
                <a:cs typeface="Arial" charset="0"/>
              </a:rPr>
              <a:t>The run time of the algorithm is independent of the number of objects being stored in the container</a:t>
            </a:r>
          </a:p>
          <a:p>
            <a:pPr lvl="1"/>
            <a:r>
              <a:rPr lang="en-CA" dirty="0" smtClean="0">
                <a:latin typeface="Arial" charset="0"/>
                <a:cs typeface="Arial" charset="0"/>
              </a:rPr>
              <a:t>We will always attempt to achieve this lower bound</a:t>
            </a:r>
            <a:endParaRPr lang="en-US" dirty="0" smtClean="0">
              <a:latin typeface="Arial" charset="0"/>
              <a:cs typeface="Arial" charset="0"/>
            </a:endParaRPr>
          </a:p>
          <a:p>
            <a:pPr>
              <a:buFont typeface="Arial" charset="0"/>
              <a:buNone/>
            </a:pPr>
            <a:endParaRPr lang="en-US" dirty="0" smtClean="0">
              <a:latin typeface="Arial" charset="0"/>
              <a:cs typeface="Arial" charset="0"/>
            </a:endParaRPr>
          </a:p>
          <a:p>
            <a:pPr>
              <a:buFont typeface="Arial" charset="0"/>
              <a:buNone/>
            </a:pPr>
            <a:r>
              <a:rPr lang="en-US" dirty="0" smtClean="0">
                <a:latin typeface="Arial" charset="0"/>
                <a:cs typeface="Arial" charset="0"/>
              </a:rPr>
              <a:t>	We will look at</a:t>
            </a:r>
          </a:p>
          <a:p>
            <a:pPr lvl="1"/>
            <a:r>
              <a:rPr lang="en-US" sz="2800" b="1" dirty="0" smtClean="0">
                <a:latin typeface="Arial" charset="0"/>
                <a:cs typeface="Arial" charset="0"/>
              </a:rPr>
              <a:t>Singly linked lists</a:t>
            </a:r>
          </a:p>
          <a:p>
            <a:pPr lvl="1"/>
            <a:r>
              <a:rPr lang="en-US" sz="2800" b="1" dirty="0" smtClean="0">
                <a:latin typeface="Arial" charset="0"/>
                <a:cs typeface="Arial" charset="0"/>
              </a:rPr>
              <a:t>One-ended arrays</a:t>
            </a:r>
          </a:p>
        </p:txBody>
      </p:sp>
      <p:sp>
        <p:nvSpPr>
          <p:cNvPr id="17412" name="TextBox 3"/>
          <p:cNvSpPr txBox="1">
            <a:spLocks noChangeArrowheads="1"/>
          </p:cNvSpPr>
          <p:nvPr/>
        </p:nvSpPr>
        <p:spPr bwMode="auto">
          <a:xfrm>
            <a:off x="179388" y="756444"/>
            <a:ext cx="698500" cy="368300"/>
          </a:xfrm>
          <a:prstGeom prst="rect">
            <a:avLst/>
          </a:prstGeom>
          <a:noFill/>
          <a:ln w="9525">
            <a:noFill/>
            <a:miter lim="800000"/>
            <a:headEnd/>
            <a:tailEnd/>
          </a:ln>
        </p:spPr>
        <p:txBody>
          <a:bodyPr wrap="none">
            <a:spAutoFit/>
          </a:bodyPr>
          <a:lstStyle/>
          <a:p>
            <a:r>
              <a:rPr lang="en-CA"/>
              <a:t>3.2.3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latin typeface="Arial" charset="0"/>
                <a:cs typeface="Arial" charset="0"/>
              </a:rPr>
              <a:t>Linked-List Implementation</a:t>
            </a:r>
          </a:p>
        </p:txBody>
      </p:sp>
      <p:sp>
        <p:nvSpPr>
          <p:cNvPr id="18435" name="Rectangle 3"/>
          <p:cNvSpPr>
            <a:spLocks noGrp="1" noChangeArrowheads="1"/>
          </p:cNvSpPr>
          <p:nvPr>
            <p:ph idx="1"/>
          </p:nvPr>
        </p:nvSpPr>
        <p:spPr/>
        <p:txBody>
          <a:bodyPr/>
          <a:lstStyle/>
          <a:p>
            <a:pPr>
              <a:buFont typeface="Arial" charset="0"/>
              <a:buNone/>
            </a:pPr>
            <a:r>
              <a:rPr lang="en-US" dirty="0" smtClean="0">
                <a:latin typeface="Arial" charset="0"/>
                <a:cs typeface="Arial" charset="0"/>
              </a:rPr>
              <a:t>	Operations at the front of a singly linked list are all </a:t>
            </a:r>
            <a:r>
              <a:rPr lang="en-CA" b="1" dirty="0" smtClean="0">
                <a:solidFill>
                  <a:srgbClr val="000000"/>
                </a:solidFill>
                <a:latin typeface="Symbol" pitchFamily="18" charset="2"/>
                <a:cs typeface="Times New Roman" pitchFamily="18" charset="0"/>
              </a:rPr>
              <a:t>Q</a:t>
            </a:r>
            <a:r>
              <a:rPr lang="en-CA" dirty="0" smtClean="0">
                <a:solidFill>
                  <a:srgbClr val="000000"/>
                </a:solidFill>
                <a:latin typeface="Times New Roman" pitchFamily="18" charset="0"/>
                <a:cs typeface="Times New Roman" pitchFamily="18" charset="0"/>
              </a:rPr>
              <a:t>(1)</a:t>
            </a:r>
          </a:p>
          <a:p>
            <a:pPr>
              <a:buFont typeface="Arial" charset="0"/>
              <a:buNone/>
            </a:pPr>
            <a:r>
              <a:rPr lang="en-CA" b="1" smtClean="0">
                <a:solidFill>
                  <a:srgbClr val="FF0000"/>
                </a:solidFill>
                <a:latin typeface="Times New Roman" pitchFamily="18" charset="0"/>
                <a:cs typeface="Times New Roman" pitchFamily="18" charset="0"/>
              </a:rPr>
              <a:t>  </a:t>
            </a:r>
            <a:endParaRPr lang="en-CA" b="1" dirty="0" smtClean="0">
              <a:solidFill>
                <a:srgbClr val="FF0000"/>
              </a:solidFill>
              <a:latin typeface="Times New Roman" pitchFamily="18" charset="0"/>
              <a:cs typeface="Times New Roman" pitchFamily="18" charset="0"/>
            </a:endParaRPr>
          </a:p>
          <a:p>
            <a:endParaRPr lang="en-CA" dirty="0" smtClean="0">
              <a:solidFill>
                <a:srgbClr val="000000"/>
              </a:solidFill>
              <a:latin typeface="Times New Roman" pitchFamily="18" charset="0"/>
              <a:cs typeface="Times New Roman" pitchFamily="18" charset="0"/>
            </a:endParaRPr>
          </a:p>
          <a:p>
            <a:endParaRPr lang="en-CA" dirty="0" smtClean="0">
              <a:solidFill>
                <a:srgbClr val="000000"/>
              </a:solidFill>
              <a:latin typeface="Times New Roman" pitchFamily="18" charset="0"/>
              <a:cs typeface="Times New Roman" pitchFamily="18" charset="0"/>
            </a:endParaRPr>
          </a:p>
          <a:p>
            <a:endParaRPr lang="en-CA" dirty="0" smtClean="0">
              <a:solidFill>
                <a:srgbClr val="000000"/>
              </a:solidFill>
              <a:latin typeface="Times New Roman" pitchFamily="18" charset="0"/>
              <a:cs typeface="Times New Roman" pitchFamily="18" charset="0"/>
            </a:endParaRPr>
          </a:p>
          <a:p>
            <a:endParaRPr lang="en-CA" dirty="0" smtClean="0">
              <a:solidFill>
                <a:srgbClr val="000000"/>
              </a:solidFill>
              <a:latin typeface="Times New Roman" pitchFamily="18" charset="0"/>
              <a:cs typeface="Times New Roman" pitchFamily="18" charset="0"/>
            </a:endParaRPr>
          </a:p>
          <a:p>
            <a:endParaRPr lang="en-CA" dirty="0" smtClean="0">
              <a:solidFill>
                <a:srgbClr val="000000"/>
              </a:solidFill>
              <a:latin typeface="Times New Roman" pitchFamily="18" charset="0"/>
              <a:cs typeface="Times New Roman" pitchFamily="18" charset="0"/>
            </a:endParaRPr>
          </a:p>
          <a:p>
            <a:endParaRPr lang="en-CA" dirty="0" smtClean="0">
              <a:solidFill>
                <a:srgbClr val="000000"/>
              </a:solidFill>
              <a:latin typeface="Times New Roman" pitchFamily="18" charset="0"/>
              <a:cs typeface="Times New Roman" pitchFamily="18" charset="0"/>
            </a:endParaRPr>
          </a:p>
          <a:p>
            <a:pPr>
              <a:buFont typeface="Arial" charset="0"/>
              <a:buNone/>
            </a:pPr>
            <a:endParaRPr lang="en-US" dirty="0" smtClean="0">
              <a:latin typeface="Arial" charset="0"/>
              <a:cs typeface="Arial" charset="0"/>
            </a:endParaRPr>
          </a:p>
          <a:p>
            <a:pPr>
              <a:buFont typeface="Arial" charset="0"/>
              <a:buNone/>
            </a:pPr>
            <a:r>
              <a:rPr lang="en-US" dirty="0" smtClean="0">
                <a:latin typeface="Arial" charset="0"/>
                <a:cs typeface="Arial" charset="0"/>
              </a:rPr>
              <a:t>	The desired </a:t>
            </a:r>
            <a:r>
              <a:rPr lang="en-US" dirty="0" err="1" smtClean="0">
                <a:latin typeface="Arial" charset="0"/>
                <a:cs typeface="Arial" charset="0"/>
              </a:rPr>
              <a:t>behaviour</a:t>
            </a:r>
            <a:r>
              <a:rPr lang="en-US" dirty="0" smtClean="0">
                <a:latin typeface="Arial" charset="0"/>
                <a:cs typeface="Arial" charset="0"/>
              </a:rPr>
              <a:t> of an Abstract Stack may be reproduced by performing all operations at the front</a:t>
            </a:r>
            <a:endParaRPr lang="en-CA" dirty="0" smtClean="0">
              <a:solidFill>
                <a:srgbClr val="000000"/>
              </a:solidFill>
              <a:latin typeface="Times New Roman" pitchFamily="18" charset="0"/>
              <a:cs typeface="Times New Roman" pitchFamily="18" charset="0"/>
            </a:endParaRPr>
          </a:p>
          <a:p>
            <a:endParaRPr lang="en-US" dirty="0" smtClean="0">
              <a:latin typeface="Arial" charset="0"/>
              <a:cs typeface="Arial" charset="0"/>
            </a:endParaRPr>
          </a:p>
        </p:txBody>
      </p:sp>
      <p:graphicFrame>
        <p:nvGraphicFramePr>
          <p:cNvPr id="12351" name="Group 63"/>
          <p:cNvGraphicFramePr>
            <a:graphicFrameLocks noGrp="1"/>
          </p:cNvGraphicFramePr>
          <p:nvPr/>
        </p:nvGraphicFramePr>
        <p:xfrm>
          <a:off x="3059113" y="2881313"/>
          <a:ext cx="3364087" cy="1484313"/>
        </p:xfrm>
        <a:graphic>
          <a:graphicData uri="http://schemas.openxmlformats.org/drawingml/2006/table">
            <a:tbl>
              <a:tblPr/>
              <a:tblGrid>
                <a:gridCol w="864096"/>
                <a:gridCol w="1296144"/>
                <a:gridCol w="1203847"/>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chemeClr val="tx1"/>
                        </a:solidFill>
                        <a:effectLst/>
                        <a:latin typeface="Calibri" pitchFamily="34" charset="0"/>
                        <a:cs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chemeClr val="tx1"/>
                          </a:solidFill>
                          <a:effectLst/>
                          <a:latin typeface="Calibri" pitchFamily="34" charset="0"/>
                          <a:cs typeface="Arial" charset="0"/>
                        </a:rPr>
                        <a:t>Front/</a:t>
                      </a:r>
                      <a:r>
                        <a:rPr kumimoji="0" lang="en-CA" sz="1800" b="1" i="0" u="none" strike="noStrike" cap="none" normalizeH="0" baseline="0" smtClean="0">
                          <a:ln>
                            <a:noFill/>
                          </a:ln>
                          <a:solidFill>
                            <a:schemeClr val="tx1"/>
                          </a:solidFill>
                          <a:effectLst/>
                          <a:latin typeface="Times New Roman" pitchFamily="18" charset="0"/>
                          <a:cs typeface="Times New Roman" pitchFamily="18" charset="0"/>
                        </a:rPr>
                        <a:t>1</a:t>
                      </a:r>
                      <a:r>
                        <a:rPr kumimoji="0" lang="en-CA" sz="1800" b="1" i="0" u="none" strike="noStrike" cap="none" normalizeH="0" baseline="30000" smtClean="0">
                          <a:ln>
                            <a:noFill/>
                          </a:ln>
                          <a:solidFill>
                            <a:schemeClr val="tx1"/>
                          </a:solidFill>
                          <a:effectLst/>
                          <a:latin typeface="Calibri" pitchFamily="34" charset="0"/>
                          <a:cs typeface="Arial" charset="0"/>
                        </a:rPr>
                        <a:t>st</a:t>
                      </a:r>
                      <a:r>
                        <a:rPr kumimoji="0" lang="en-CA" sz="1800" b="1" i="0" u="none" strike="noStrike" cap="none" normalizeH="0" baseline="0" smtClean="0">
                          <a:ln>
                            <a:noFill/>
                          </a:ln>
                          <a:solidFill>
                            <a:schemeClr val="tx1"/>
                          </a:solidFill>
                          <a:effectLst/>
                          <a:latin typeface="Calibri" pitchFamily="34" charset="0"/>
                          <a:cs typeface="Arial" charset="0"/>
                        </a:rPr>
                        <a:t>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chemeClr val="tx1"/>
                          </a:solidFill>
                          <a:effectLst/>
                          <a:latin typeface="Calibri" pitchFamily="34" charset="0"/>
                          <a:cs typeface="Arial" charset="0"/>
                        </a:rPr>
                        <a:t>Back/</a:t>
                      </a:r>
                      <a:r>
                        <a:rPr kumimoji="0" lang="en-CA" sz="1800" b="1" i="1" u="none" strike="noStrike" cap="none" normalizeH="0" baseline="0" smtClean="0">
                          <a:ln>
                            <a:noFill/>
                          </a:ln>
                          <a:solidFill>
                            <a:schemeClr val="tx1"/>
                          </a:solidFill>
                          <a:effectLst/>
                          <a:latin typeface="Times New Roman" pitchFamily="18" charset="0"/>
                          <a:cs typeface="Times New Roman" pitchFamily="18" charset="0"/>
                        </a:rPr>
                        <a:t>n</a:t>
                      </a:r>
                      <a:r>
                        <a:rPr kumimoji="0" lang="en-CA" sz="1800" b="1" i="0" u="none" strike="noStrike" cap="none" normalizeH="0" baseline="30000" smtClean="0">
                          <a:ln>
                            <a:noFill/>
                          </a:ln>
                          <a:solidFill>
                            <a:schemeClr val="tx1"/>
                          </a:solidFill>
                          <a:effectLst/>
                          <a:latin typeface="Calibri" pitchFamily="34" charset="0"/>
                          <a:cs typeface="Arial" charset="0"/>
                        </a:rPr>
                        <a:t>th</a:t>
                      </a:r>
                      <a:endParaRPr kumimoji="0" lang="en-CA" sz="18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chemeClr val="tx1"/>
                          </a:solidFill>
                          <a:effectLst/>
                          <a:latin typeface="Calibri" pitchFamily="34" charset="0"/>
                          <a:cs typeface="Arial" charset="0"/>
                        </a:rPr>
                        <a:t>Find</a:t>
                      </a:r>
                      <a:endParaRPr kumimoji="0" lang="en-CA" sz="1800" b="1" i="0" u="none" strike="noStrike" cap="none" normalizeH="0" baseline="30000" dirty="0" smtClean="0">
                        <a:ln>
                          <a:noFill/>
                        </a:ln>
                        <a:solidFill>
                          <a:schemeClr val="tx1"/>
                        </a:solidFill>
                        <a:effectLst/>
                        <a:latin typeface="Calibri" pitchFamily="34" charset="0"/>
                        <a:cs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chemeClr val="tx1"/>
                          </a:solidFill>
                          <a:effectLst/>
                          <a:latin typeface="Symbol" pitchFamily="18" charset="2"/>
                          <a:cs typeface="Times New Roman" pitchFamily="18" charset="0"/>
                        </a:rPr>
                        <a:t>Q</a:t>
                      </a:r>
                      <a:r>
                        <a:rPr kumimoji="0" lang="en-CA" sz="1800" b="0" i="0" u="none" strike="noStrike" cap="none" normalizeH="0" baseline="0" dirty="0" smtClean="0">
                          <a:ln>
                            <a:noFill/>
                          </a:ln>
                          <a:solidFill>
                            <a:schemeClr val="tx1"/>
                          </a:solidFill>
                          <a:effectLst/>
                          <a:latin typeface="Times New Roman" pitchFamily="18" charset="0"/>
                          <a:cs typeface="Times New Roman" pitchFamily="18"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chemeClr val="tx1"/>
                          </a:solidFill>
                          <a:effectLst/>
                          <a:latin typeface="Symbol" pitchFamily="18" charset="2"/>
                          <a:cs typeface="Times New Roman" pitchFamily="18" charset="0"/>
                        </a:rPr>
                        <a:t>Q</a:t>
                      </a:r>
                      <a:r>
                        <a:rPr kumimoji="0" lang="en-CA" sz="1800" b="0" i="0" u="none" strike="noStrike" cap="none" normalizeH="0" baseline="0" dirty="0" smtClean="0">
                          <a:ln>
                            <a:noFill/>
                          </a:ln>
                          <a:solidFill>
                            <a:schemeClr val="tx1"/>
                          </a:solidFill>
                          <a:effectLst/>
                          <a:latin typeface="Times New Roman" pitchFamily="18" charset="0"/>
                          <a:cs typeface="Times New Roman" pitchFamily="18"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chemeClr val="tx1"/>
                          </a:solidFill>
                          <a:effectLst/>
                          <a:latin typeface="Calibri" pitchFamily="34" charset="0"/>
                          <a:cs typeface="Arial" charset="0"/>
                        </a:rPr>
                        <a:t>Insert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chemeClr val="tx1"/>
                          </a:solidFill>
                          <a:effectLst/>
                          <a:latin typeface="Symbol" pitchFamily="18" charset="2"/>
                          <a:cs typeface="Times New Roman" pitchFamily="18" charset="0"/>
                        </a:rPr>
                        <a:t>Q</a:t>
                      </a:r>
                      <a:r>
                        <a:rPr kumimoji="0" lang="en-CA" sz="1800" b="0" i="0" u="none" strike="noStrike" cap="none" normalizeH="0" baseline="0" dirty="0" smtClean="0">
                          <a:ln>
                            <a:noFill/>
                          </a:ln>
                          <a:solidFill>
                            <a:schemeClr val="tx1"/>
                          </a:solidFill>
                          <a:effectLst/>
                          <a:latin typeface="Times New Roman" pitchFamily="18" charset="0"/>
                          <a:cs typeface="Times New Roman" pitchFamily="18"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chemeClr val="tx1"/>
                          </a:solidFill>
                          <a:effectLst/>
                          <a:latin typeface="Symbol" pitchFamily="18" charset="2"/>
                          <a:cs typeface="Times New Roman" pitchFamily="18" charset="0"/>
                        </a:rPr>
                        <a:t>Q</a:t>
                      </a:r>
                      <a:r>
                        <a:rPr kumimoji="0" lang="en-CA" sz="1800" b="0" i="0" u="none" strike="noStrike" cap="none" normalizeH="0" baseline="0" dirty="0" smtClean="0">
                          <a:ln>
                            <a:noFill/>
                          </a:ln>
                          <a:solidFill>
                            <a:schemeClr val="tx1"/>
                          </a:solidFill>
                          <a:effectLst/>
                          <a:latin typeface="Times New Roman" pitchFamily="18" charset="0"/>
                          <a:cs typeface="Times New Roman" pitchFamily="18"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chemeClr val="tx1"/>
                          </a:solidFill>
                          <a:effectLst/>
                          <a:latin typeface="Calibri" pitchFamily="34" charset="0"/>
                          <a:cs typeface="Arial" charset="0"/>
                        </a:rPr>
                        <a:t>Erase</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chemeClr val="tx1"/>
                          </a:solidFill>
                          <a:effectLst/>
                          <a:latin typeface="Symbol" pitchFamily="18" charset="2"/>
                          <a:cs typeface="Times New Roman" pitchFamily="18" charset="0"/>
                        </a:rPr>
                        <a:t>Q</a:t>
                      </a:r>
                      <a:r>
                        <a:rPr kumimoji="0" lang="en-CA" sz="1800" b="0" i="0" u="none" strike="noStrike" cap="none" normalizeH="0" baseline="0" dirty="0" smtClean="0">
                          <a:ln>
                            <a:noFill/>
                          </a:ln>
                          <a:solidFill>
                            <a:schemeClr val="tx1"/>
                          </a:solidFill>
                          <a:effectLst/>
                          <a:latin typeface="Times New Roman" pitchFamily="18" charset="0"/>
                          <a:cs typeface="Times New Roman" pitchFamily="18"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rgbClr val="FF0000"/>
                          </a:solidFill>
                          <a:effectLst/>
                          <a:latin typeface="Symbol" pitchFamily="18" charset="2"/>
                          <a:cs typeface="Times New Roman" pitchFamily="18" charset="0"/>
                        </a:rPr>
                        <a:t>Q</a:t>
                      </a:r>
                      <a:r>
                        <a:rPr kumimoji="0" lang="en-CA" sz="1800" b="0" i="0" u="none" strike="noStrike" cap="none" normalizeH="0" baseline="0" dirty="0" smtClean="0">
                          <a:ln>
                            <a:noFill/>
                          </a:ln>
                          <a:solidFill>
                            <a:srgbClr val="FF0000"/>
                          </a:solidFill>
                          <a:effectLst/>
                          <a:latin typeface="Times New Roman" pitchFamily="18" charset="0"/>
                          <a:cs typeface="Times New Roman" pitchFamily="18" charset="0"/>
                        </a:rPr>
                        <a:t>(</a:t>
                      </a:r>
                      <a:r>
                        <a:rPr kumimoji="0" lang="en-CA" sz="1800" b="0" i="1" u="none" strike="noStrike" cap="none" normalizeH="0" baseline="0" dirty="0" smtClean="0">
                          <a:ln>
                            <a:noFill/>
                          </a:ln>
                          <a:solidFill>
                            <a:srgbClr val="FF0000"/>
                          </a:solidFill>
                          <a:effectLst/>
                          <a:latin typeface="Times New Roman" pitchFamily="18" charset="0"/>
                          <a:cs typeface="Times New Roman" pitchFamily="18" charset="0"/>
                        </a:rPr>
                        <a:t>n</a:t>
                      </a:r>
                      <a:r>
                        <a:rPr kumimoji="0" lang="en-CA" sz="1800" b="0" i="0" u="none" strike="noStrike" cap="none" normalizeH="0" baseline="0" dirty="0" smtClean="0">
                          <a:ln>
                            <a:noFill/>
                          </a:ln>
                          <a:solidFill>
                            <a:srgbClr val="FF0000"/>
                          </a:solidFill>
                          <a:effectLst/>
                          <a:latin typeface="Times New Roman" pitchFamily="18" charset="0"/>
                          <a:cs typeface="Times New Roman" pitchFamily="18" charset="0"/>
                        </a:rPr>
                        <a: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bl>
          </a:graphicData>
        </a:graphic>
      </p:graphicFrame>
      <p:pic>
        <p:nvPicPr>
          <p:cNvPr id="18449" name="Picture 5" descr="C:\Users\dwharder\Desktop\l2.png"/>
          <p:cNvPicPr>
            <a:picLocks noChangeAspect="1" noChangeArrowheads="1"/>
          </p:cNvPicPr>
          <p:nvPr/>
        </p:nvPicPr>
        <p:blipFill>
          <a:blip r:embed="rId3" cstate="print"/>
          <a:srcRect/>
          <a:stretch>
            <a:fillRect/>
          </a:stretch>
        </p:blipFill>
        <p:spPr bwMode="auto">
          <a:xfrm>
            <a:off x="1951038" y="2276475"/>
            <a:ext cx="5357812" cy="573088"/>
          </a:xfrm>
          <a:prstGeom prst="rect">
            <a:avLst/>
          </a:prstGeom>
          <a:noFill/>
          <a:ln w="9525">
            <a:noFill/>
            <a:miter lim="800000"/>
            <a:headEnd/>
            <a:tailEnd/>
          </a:ln>
        </p:spPr>
      </p:pic>
      <p:sp>
        <p:nvSpPr>
          <p:cNvPr id="18450" name="TextBox 5"/>
          <p:cNvSpPr txBox="1">
            <a:spLocks noChangeArrowheads="1"/>
          </p:cNvSpPr>
          <p:nvPr/>
        </p:nvSpPr>
        <p:spPr bwMode="auto">
          <a:xfrm>
            <a:off x="179388" y="756444"/>
            <a:ext cx="890587" cy="368300"/>
          </a:xfrm>
          <a:prstGeom prst="rect">
            <a:avLst/>
          </a:prstGeom>
          <a:noFill/>
          <a:ln w="9525">
            <a:noFill/>
            <a:miter lim="800000"/>
            <a:headEnd/>
            <a:tailEnd/>
          </a:ln>
        </p:spPr>
        <p:txBody>
          <a:bodyPr wrap="none">
            <a:spAutoFit/>
          </a:bodyPr>
          <a:lstStyle/>
          <a:p>
            <a:r>
              <a:rPr lang="en-CA"/>
              <a:t>3.2.3.1</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mtClean="0">
                <a:latin typeface="Arial" charset="0"/>
                <a:cs typeface="Arial" charset="0"/>
              </a:rPr>
              <a:t>Pop</a:t>
            </a:r>
          </a:p>
        </p:txBody>
      </p:sp>
      <p:sp>
        <p:nvSpPr>
          <p:cNvPr id="32771" name="Rectangle 3"/>
          <p:cNvSpPr>
            <a:spLocks noGrp="1" noChangeArrowheads="1"/>
          </p:cNvSpPr>
          <p:nvPr>
            <p:ph idx="1"/>
          </p:nvPr>
        </p:nvSpPr>
        <p:spPr/>
        <p:txBody>
          <a:bodyPr/>
          <a:lstStyle/>
          <a:p>
            <a:pPr>
              <a:buFont typeface="Arial" charset="0"/>
              <a:buNone/>
            </a:pPr>
            <a:r>
              <a:rPr lang="en-US" dirty="0" smtClean="0">
                <a:latin typeface="Arial" charset="0"/>
                <a:cs typeface="Arial" charset="0"/>
              </a:rPr>
              <a:t>	Removing an object simply involves reducing the size</a:t>
            </a:r>
          </a:p>
          <a:p>
            <a:pPr lvl="1"/>
            <a:r>
              <a:rPr lang="en-US" dirty="0" smtClean="0">
                <a:latin typeface="Arial" charset="0"/>
                <a:cs typeface="Arial" charset="0"/>
              </a:rPr>
              <a:t>It is invalid to assign the last entry to “0”</a:t>
            </a:r>
          </a:p>
          <a:p>
            <a:pPr lvl="1"/>
            <a:r>
              <a:rPr lang="en-US" dirty="0" smtClean="0">
                <a:latin typeface="Arial" charset="0"/>
                <a:cs typeface="Arial" charset="0"/>
              </a:rPr>
              <a:t>By decreasing the size, the previous top of the stack is now at the location </a:t>
            </a:r>
            <a:r>
              <a:rPr lang="en-US" dirty="0" err="1" smtClean="0">
                <a:latin typeface="Consolas" pitchFamily="49" charset="0"/>
                <a:cs typeface="Arial" charset="0"/>
              </a:rPr>
              <a:t>stack_size</a:t>
            </a:r>
            <a:endParaRPr lang="en-US" sz="1200" dirty="0" smtClean="0">
              <a:latin typeface="Consolas" pitchFamily="49" charset="0"/>
              <a:cs typeface="Arial" charset="0"/>
            </a:endParaRPr>
          </a:p>
          <a:p>
            <a:pPr>
              <a:buFontTx/>
              <a:buNone/>
            </a:pPr>
            <a:endParaRPr lang="en-US" sz="1600" dirty="0" smtClean="0">
              <a:latin typeface="Consolas" pitchFamily="49" charset="0"/>
              <a:cs typeface="Arial" charset="0"/>
            </a:endParaRPr>
          </a:p>
          <a:p>
            <a:pPr>
              <a:buFontTx/>
              <a:buNone/>
            </a:pPr>
            <a:r>
              <a:rPr lang="en-US" sz="1600" dirty="0" smtClean="0">
                <a:latin typeface="Consolas" pitchFamily="49" charset="0"/>
                <a:cs typeface="Arial" charset="0"/>
              </a:rPr>
              <a:t>			pop() {</a:t>
            </a:r>
          </a:p>
          <a:p>
            <a:pPr>
              <a:buFontTx/>
              <a:buNone/>
            </a:pPr>
            <a:r>
              <a:rPr lang="en-US" sz="1600" dirty="0" smtClean="0">
                <a:latin typeface="Consolas" pitchFamily="49" charset="0"/>
                <a:cs typeface="Arial" charset="0"/>
              </a:rPr>
              <a:t>			    if ( </a:t>
            </a:r>
            <a:r>
              <a:rPr lang="en-US" sz="1600" dirty="0" smtClean="0">
                <a:solidFill>
                  <a:srgbClr val="663300"/>
                </a:solidFill>
                <a:latin typeface="Consolas" pitchFamily="49" charset="0"/>
                <a:cs typeface="Arial" charset="0"/>
              </a:rPr>
              <a:t>empty</a:t>
            </a:r>
            <a:r>
              <a:rPr lang="en-US" sz="1600" dirty="0" smtClean="0">
                <a:latin typeface="Consolas" pitchFamily="49" charset="0"/>
                <a:cs typeface="Arial" charset="0"/>
              </a:rPr>
              <a:t>() ) {</a:t>
            </a:r>
          </a:p>
          <a:p>
            <a:pPr>
              <a:buFontTx/>
              <a:buNone/>
            </a:pPr>
            <a:r>
              <a:rPr lang="en-US" sz="1600" dirty="0" smtClean="0">
                <a:latin typeface="Consolas" pitchFamily="49" charset="0"/>
                <a:cs typeface="Arial" charset="0"/>
              </a:rPr>
              <a:t>			        throw underflow();</a:t>
            </a:r>
          </a:p>
          <a:p>
            <a:pPr>
              <a:buFontTx/>
              <a:buNone/>
            </a:pPr>
            <a:r>
              <a:rPr lang="en-US" sz="1600" dirty="0" smtClean="0">
                <a:latin typeface="Consolas" pitchFamily="49" charset="0"/>
                <a:cs typeface="Arial" charset="0"/>
              </a:rPr>
              <a:t>			    }</a:t>
            </a:r>
          </a:p>
          <a:p>
            <a:pPr>
              <a:buFontTx/>
              <a:buNone/>
            </a:pPr>
            <a:endParaRPr lang="en-US" sz="1600" dirty="0" smtClean="0">
              <a:latin typeface="Consolas" pitchFamily="49" charset="0"/>
              <a:cs typeface="Arial" charset="0"/>
            </a:endParaRPr>
          </a:p>
          <a:p>
            <a:pPr>
              <a:buFontTx/>
              <a:buNone/>
            </a:pPr>
            <a:r>
              <a:rPr lang="en-US" sz="1600" dirty="0" smtClean="0">
                <a:latin typeface="Consolas" pitchFamily="49" charset="0"/>
                <a:cs typeface="Arial" charset="0"/>
              </a:rPr>
              <a:t>			    --</a:t>
            </a:r>
            <a:r>
              <a:rPr lang="en-US" sz="1600" dirty="0" err="1" smtClean="0">
                <a:latin typeface="Consolas" pitchFamily="49" charset="0"/>
                <a:cs typeface="Arial" charset="0"/>
              </a:rPr>
              <a:t>stack_size</a:t>
            </a:r>
            <a:r>
              <a:rPr lang="en-US" sz="1600" dirty="0" smtClean="0">
                <a:latin typeface="Consolas" pitchFamily="49" charset="0"/>
                <a:cs typeface="Arial" charset="0"/>
              </a:rPr>
              <a:t>;</a:t>
            </a:r>
          </a:p>
          <a:p>
            <a:pPr>
              <a:buFontTx/>
              <a:buNone/>
            </a:pPr>
            <a:r>
              <a:rPr lang="en-US" sz="1600" dirty="0" smtClean="0">
                <a:latin typeface="Consolas" pitchFamily="49" charset="0"/>
                <a:cs typeface="Arial" charset="0"/>
              </a:rPr>
              <a:t>			    return </a:t>
            </a:r>
            <a:r>
              <a:rPr lang="en-US" sz="1600" dirty="0" smtClean="0">
                <a:solidFill>
                  <a:srgbClr val="FF0000"/>
                </a:solidFill>
                <a:latin typeface="Consolas" pitchFamily="49" charset="0"/>
                <a:cs typeface="Arial" charset="0"/>
              </a:rPr>
              <a:t>array</a:t>
            </a:r>
            <a:r>
              <a:rPr lang="en-US" sz="1600" dirty="0" smtClean="0">
                <a:latin typeface="Consolas" pitchFamily="49" charset="0"/>
                <a:cs typeface="Arial" charset="0"/>
              </a:rPr>
              <a:t>[</a:t>
            </a:r>
            <a:r>
              <a:rPr lang="en-US" sz="1600" dirty="0" err="1" smtClean="0">
                <a:solidFill>
                  <a:srgbClr val="FF0000"/>
                </a:solidFill>
                <a:latin typeface="Consolas" pitchFamily="49" charset="0"/>
                <a:cs typeface="Arial" charset="0"/>
              </a:rPr>
              <a:t>stack_size</a:t>
            </a:r>
            <a:r>
              <a:rPr lang="en-US" sz="1600" dirty="0" smtClean="0">
                <a:latin typeface="Consolas" pitchFamily="49" charset="0"/>
                <a:cs typeface="Arial" charset="0"/>
              </a:rPr>
              <a:t>];</a:t>
            </a:r>
          </a:p>
          <a:p>
            <a:pPr>
              <a:buFontTx/>
              <a:buNone/>
            </a:pPr>
            <a:r>
              <a:rPr lang="en-US" sz="1600" dirty="0" smtClean="0">
                <a:latin typeface="Consolas" pitchFamily="49" charset="0"/>
                <a:cs typeface="Arial" charset="0"/>
              </a:rPr>
              <a:t>			}</a:t>
            </a:r>
          </a:p>
        </p:txBody>
      </p:sp>
      <p:sp>
        <p:nvSpPr>
          <p:cNvPr id="32772" name="TextBox 3"/>
          <p:cNvSpPr txBox="1">
            <a:spLocks noChangeArrowheads="1"/>
          </p:cNvSpPr>
          <p:nvPr/>
        </p:nvSpPr>
        <p:spPr bwMode="auto">
          <a:xfrm>
            <a:off x="179388" y="756444"/>
            <a:ext cx="890587" cy="368300"/>
          </a:xfrm>
          <a:prstGeom prst="rect">
            <a:avLst/>
          </a:prstGeom>
          <a:noFill/>
          <a:ln w="9525">
            <a:noFill/>
            <a:miter lim="800000"/>
            <a:headEnd/>
            <a:tailEnd/>
          </a:ln>
        </p:spPr>
        <p:txBody>
          <a:bodyPr wrap="none">
            <a:spAutoFit/>
          </a:bodyPr>
          <a:lstStyle/>
          <a:p>
            <a:r>
              <a:rPr lang="en-CA"/>
              <a:t>3.2.3.2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mtClean="0">
                <a:latin typeface="Arial" charset="0"/>
                <a:cs typeface="Arial" charset="0"/>
              </a:rPr>
              <a:t>Push</a:t>
            </a:r>
          </a:p>
        </p:txBody>
      </p:sp>
      <p:sp>
        <p:nvSpPr>
          <p:cNvPr id="33795" name="Rectangle 3"/>
          <p:cNvSpPr>
            <a:spLocks noGrp="1" noChangeArrowheads="1"/>
          </p:cNvSpPr>
          <p:nvPr>
            <p:ph idx="1"/>
          </p:nvPr>
        </p:nvSpPr>
        <p:spPr>
          <a:xfrm>
            <a:off x="457200" y="1646237"/>
            <a:ext cx="8229600" cy="4525963"/>
          </a:xfrm>
        </p:spPr>
        <p:txBody>
          <a:bodyPr/>
          <a:lstStyle/>
          <a:p>
            <a:pPr>
              <a:buFont typeface="Arial" charset="0"/>
              <a:buNone/>
            </a:pPr>
            <a:r>
              <a:rPr lang="en-US" dirty="0" smtClean="0">
                <a:latin typeface="Arial" charset="0"/>
                <a:cs typeface="Arial" charset="0"/>
              </a:rPr>
              <a:t>	Pushing an object onto the stack can only be performed if the</a:t>
            </a:r>
            <a:br>
              <a:rPr lang="en-US" dirty="0" smtClean="0">
                <a:latin typeface="Arial" charset="0"/>
                <a:cs typeface="Arial" charset="0"/>
              </a:rPr>
            </a:br>
            <a:r>
              <a:rPr lang="en-US" dirty="0" smtClean="0">
                <a:latin typeface="Arial" charset="0"/>
                <a:cs typeface="Arial" charset="0"/>
              </a:rPr>
              <a:t>array is not full</a:t>
            </a:r>
          </a:p>
          <a:p>
            <a:pPr>
              <a:buFontTx/>
              <a:buNone/>
            </a:pPr>
            <a:endParaRPr lang="en-US" sz="1600" dirty="0" smtClean="0">
              <a:latin typeface="Consolas" pitchFamily="49" charset="0"/>
              <a:cs typeface="Arial" charset="0"/>
            </a:endParaRPr>
          </a:p>
          <a:p>
            <a:pPr>
              <a:buFontTx/>
              <a:buNone/>
            </a:pPr>
            <a:r>
              <a:rPr lang="en-US" sz="1600" dirty="0" smtClean="0">
                <a:latin typeface="Consolas" pitchFamily="49" charset="0"/>
                <a:cs typeface="Arial" charset="0"/>
              </a:rPr>
              <a:t>		push( Type const &amp;</a:t>
            </a:r>
            <a:r>
              <a:rPr lang="en-US" sz="1600" dirty="0" err="1" smtClean="0">
                <a:solidFill>
                  <a:schemeClr val="accent2"/>
                </a:solidFill>
                <a:latin typeface="Consolas" pitchFamily="49" charset="0"/>
                <a:cs typeface="Arial" charset="0"/>
              </a:rPr>
              <a:t>obj</a:t>
            </a:r>
            <a:r>
              <a:rPr lang="en-US" sz="1600" dirty="0" smtClean="0">
                <a:latin typeface="Consolas" pitchFamily="49" charset="0"/>
                <a:cs typeface="Arial" charset="0"/>
              </a:rPr>
              <a:t> ) {</a:t>
            </a:r>
          </a:p>
          <a:p>
            <a:pPr>
              <a:buFontTx/>
              <a:buNone/>
            </a:pPr>
            <a:r>
              <a:rPr lang="en-US" sz="1600" dirty="0" smtClean="0">
                <a:latin typeface="Consolas" pitchFamily="49" charset="0"/>
                <a:cs typeface="Arial" charset="0"/>
              </a:rPr>
              <a:t>			    if ( </a:t>
            </a:r>
            <a:r>
              <a:rPr lang="en-US" sz="1600" dirty="0" err="1" smtClean="0">
                <a:solidFill>
                  <a:srgbClr val="FF0000"/>
                </a:solidFill>
                <a:latin typeface="Consolas" pitchFamily="49" charset="0"/>
                <a:cs typeface="Arial" charset="0"/>
              </a:rPr>
              <a:t>stack_size</a:t>
            </a:r>
            <a:r>
              <a:rPr lang="en-US" sz="1600" dirty="0" smtClean="0">
                <a:latin typeface="Consolas" pitchFamily="49" charset="0"/>
                <a:cs typeface="Arial" charset="0"/>
              </a:rPr>
              <a:t> == </a:t>
            </a:r>
            <a:r>
              <a:rPr lang="en-US" sz="1600" dirty="0" err="1" smtClean="0">
                <a:solidFill>
                  <a:srgbClr val="FF0000"/>
                </a:solidFill>
                <a:latin typeface="Consolas" pitchFamily="49" charset="0"/>
                <a:cs typeface="Arial" charset="0"/>
              </a:rPr>
              <a:t>array_capacity</a:t>
            </a:r>
            <a:r>
              <a:rPr lang="en-US" sz="1600" dirty="0" smtClean="0">
                <a:latin typeface="Consolas" pitchFamily="49" charset="0"/>
                <a:cs typeface="Arial" charset="0"/>
              </a:rPr>
              <a:t> ) {</a:t>
            </a:r>
          </a:p>
          <a:p>
            <a:pPr>
              <a:buFontTx/>
              <a:buNone/>
            </a:pPr>
            <a:r>
              <a:rPr lang="en-US" sz="1600" dirty="0" smtClean="0">
                <a:latin typeface="Consolas" pitchFamily="49" charset="0"/>
                <a:cs typeface="Arial" charset="0"/>
              </a:rPr>
              <a:t>			        throw overflow();  // Best solution?????</a:t>
            </a:r>
          </a:p>
          <a:p>
            <a:pPr>
              <a:buFontTx/>
              <a:buNone/>
            </a:pPr>
            <a:r>
              <a:rPr lang="en-US" sz="1600" dirty="0" smtClean="0">
                <a:latin typeface="Consolas" pitchFamily="49" charset="0"/>
                <a:cs typeface="Arial" charset="0"/>
              </a:rPr>
              <a:t>			    }</a:t>
            </a:r>
          </a:p>
          <a:p>
            <a:pPr>
              <a:buFontTx/>
              <a:buNone/>
            </a:pPr>
            <a:endParaRPr lang="en-US" sz="1600" dirty="0" smtClean="0">
              <a:latin typeface="Consolas" pitchFamily="49" charset="0"/>
              <a:cs typeface="Arial" charset="0"/>
            </a:endParaRPr>
          </a:p>
          <a:p>
            <a:pPr>
              <a:buFontTx/>
              <a:buNone/>
            </a:pPr>
            <a:r>
              <a:rPr lang="en-US" sz="1600" dirty="0" smtClean="0">
                <a:latin typeface="Consolas" pitchFamily="49" charset="0"/>
                <a:cs typeface="Arial" charset="0"/>
              </a:rPr>
              <a:t>			    </a:t>
            </a:r>
            <a:r>
              <a:rPr lang="en-US" sz="1600" dirty="0" smtClean="0">
                <a:solidFill>
                  <a:srgbClr val="FF0000"/>
                </a:solidFill>
                <a:latin typeface="Consolas" pitchFamily="49" charset="0"/>
                <a:cs typeface="Arial" charset="0"/>
              </a:rPr>
              <a:t>array</a:t>
            </a:r>
            <a:r>
              <a:rPr lang="en-US" sz="1600" dirty="0" smtClean="0">
                <a:latin typeface="Consolas" pitchFamily="49" charset="0"/>
                <a:cs typeface="Arial" charset="0"/>
              </a:rPr>
              <a:t>[</a:t>
            </a:r>
            <a:r>
              <a:rPr lang="en-US" sz="1600" dirty="0" err="1" smtClean="0">
                <a:solidFill>
                  <a:srgbClr val="FF0000"/>
                </a:solidFill>
                <a:latin typeface="Consolas" pitchFamily="49" charset="0"/>
                <a:cs typeface="Arial" charset="0"/>
              </a:rPr>
              <a:t>stack_size</a:t>
            </a:r>
            <a:r>
              <a:rPr lang="en-US" sz="1600" dirty="0" smtClean="0">
                <a:latin typeface="Consolas" pitchFamily="49" charset="0"/>
                <a:cs typeface="Arial" charset="0"/>
              </a:rPr>
              <a:t>] = </a:t>
            </a:r>
            <a:r>
              <a:rPr lang="en-US" sz="1600" dirty="0" err="1" smtClean="0">
                <a:solidFill>
                  <a:schemeClr val="accent2"/>
                </a:solidFill>
                <a:latin typeface="Consolas" pitchFamily="49" charset="0"/>
                <a:cs typeface="Arial" charset="0"/>
              </a:rPr>
              <a:t>obj</a:t>
            </a:r>
            <a:r>
              <a:rPr lang="en-US" sz="1600" dirty="0" smtClean="0">
                <a:latin typeface="Consolas" pitchFamily="49" charset="0"/>
                <a:cs typeface="Arial" charset="0"/>
              </a:rPr>
              <a:t>;</a:t>
            </a:r>
          </a:p>
          <a:p>
            <a:pPr>
              <a:buFontTx/>
              <a:buNone/>
            </a:pPr>
            <a:r>
              <a:rPr lang="en-US" sz="1600" dirty="0" smtClean="0">
                <a:latin typeface="Consolas" pitchFamily="49" charset="0"/>
                <a:cs typeface="Arial" charset="0"/>
              </a:rPr>
              <a:t>			    ++</a:t>
            </a:r>
            <a:r>
              <a:rPr lang="en-US" sz="1600" dirty="0" err="1" smtClean="0">
                <a:solidFill>
                  <a:srgbClr val="FF0000"/>
                </a:solidFill>
                <a:latin typeface="Consolas" pitchFamily="49" charset="0"/>
                <a:cs typeface="Arial" charset="0"/>
              </a:rPr>
              <a:t>stack_size</a:t>
            </a:r>
            <a:r>
              <a:rPr lang="en-US" sz="1600" dirty="0" smtClean="0">
                <a:latin typeface="Consolas" pitchFamily="49" charset="0"/>
                <a:cs typeface="Arial" charset="0"/>
              </a:rPr>
              <a:t>;</a:t>
            </a:r>
          </a:p>
          <a:p>
            <a:pPr>
              <a:buFontTx/>
              <a:buNone/>
            </a:pPr>
            <a:r>
              <a:rPr lang="en-US" sz="1600" dirty="0" smtClean="0">
                <a:latin typeface="Consolas" pitchFamily="49" charset="0"/>
                <a:cs typeface="Arial" charset="0"/>
              </a:rPr>
              <a:t>			}</a:t>
            </a:r>
          </a:p>
        </p:txBody>
      </p:sp>
      <p:sp>
        <p:nvSpPr>
          <p:cNvPr id="33796" name="TextBox 3"/>
          <p:cNvSpPr txBox="1">
            <a:spLocks noChangeArrowheads="1"/>
          </p:cNvSpPr>
          <p:nvPr/>
        </p:nvSpPr>
        <p:spPr bwMode="auto">
          <a:xfrm>
            <a:off x="179388" y="756444"/>
            <a:ext cx="890587" cy="368300"/>
          </a:xfrm>
          <a:prstGeom prst="rect">
            <a:avLst/>
          </a:prstGeom>
          <a:noFill/>
          <a:ln w="9525">
            <a:noFill/>
            <a:miter lim="800000"/>
            <a:headEnd/>
            <a:tailEnd/>
          </a:ln>
        </p:spPr>
        <p:txBody>
          <a:bodyPr wrap="none">
            <a:spAutoFit/>
          </a:bodyPr>
          <a:lstStyle/>
          <a:p>
            <a:r>
              <a:rPr lang="en-CA"/>
              <a:t>3.2.3.2</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p:txBody>
          <a:bodyPr/>
          <a:lstStyle/>
          <a:p>
            <a:r>
              <a:rPr lang="en-US" smtClean="0">
                <a:latin typeface="Arial" charset="0"/>
                <a:cs typeface="Arial" charset="0"/>
              </a:rPr>
              <a:t>Exceptions</a:t>
            </a:r>
          </a:p>
        </p:txBody>
      </p:sp>
      <p:sp>
        <p:nvSpPr>
          <p:cNvPr id="34819" name="Rectangle 3"/>
          <p:cNvSpPr>
            <a:spLocks noGrp="1"/>
          </p:cNvSpPr>
          <p:nvPr>
            <p:ph idx="1"/>
          </p:nvPr>
        </p:nvSpPr>
        <p:spPr/>
        <p:txBody>
          <a:bodyPr/>
          <a:lstStyle/>
          <a:p>
            <a:pPr>
              <a:buFont typeface="Arial" charset="0"/>
              <a:buNone/>
            </a:pPr>
            <a:r>
              <a:rPr lang="en-US" dirty="0" smtClean="0">
                <a:latin typeface="Arial" charset="0"/>
                <a:cs typeface="Arial" charset="0"/>
              </a:rPr>
              <a:t>	The case where the array is full is not an exception defined in the Abstract Stack </a:t>
            </a:r>
          </a:p>
          <a:p>
            <a:pPr>
              <a:buFont typeface="Arial" charset="0"/>
              <a:buNone/>
            </a:pPr>
            <a:endParaRPr lang="en-US" dirty="0" smtClean="0">
              <a:latin typeface="Arial" charset="0"/>
              <a:cs typeface="Arial" charset="0"/>
            </a:endParaRPr>
          </a:p>
          <a:p>
            <a:pPr>
              <a:buFont typeface="Arial" charset="0"/>
              <a:buNone/>
            </a:pPr>
            <a:r>
              <a:rPr lang="en-US" dirty="0" smtClean="0">
                <a:latin typeface="Arial" charset="0"/>
                <a:cs typeface="Arial" charset="0"/>
              </a:rPr>
              <a:t>	If the array is filled, we have five options:</a:t>
            </a:r>
          </a:p>
          <a:p>
            <a:pPr lvl="1"/>
            <a:r>
              <a:rPr lang="en-US" dirty="0" smtClean="0">
                <a:latin typeface="Arial" charset="0"/>
                <a:cs typeface="Arial" charset="0"/>
              </a:rPr>
              <a:t>Increase the size of the array</a:t>
            </a:r>
          </a:p>
          <a:p>
            <a:pPr lvl="1"/>
            <a:r>
              <a:rPr lang="en-US" dirty="0" smtClean="0">
                <a:latin typeface="Arial" charset="0"/>
                <a:cs typeface="Arial" charset="0"/>
              </a:rPr>
              <a:t>Throw an exception</a:t>
            </a:r>
          </a:p>
          <a:p>
            <a:pPr lvl="1"/>
            <a:r>
              <a:rPr lang="en-US" dirty="0" smtClean="0">
                <a:latin typeface="Arial" charset="0"/>
                <a:cs typeface="Arial" charset="0"/>
              </a:rPr>
              <a:t>Ignore the element being pushed</a:t>
            </a:r>
          </a:p>
          <a:p>
            <a:pPr lvl="1"/>
            <a:r>
              <a:rPr lang="en-US" dirty="0" smtClean="0">
                <a:latin typeface="Arial" charset="0"/>
                <a:cs typeface="Arial" charset="0"/>
              </a:rPr>
              <a:t>Replace the current top of the stack</a:t>
            </a:r>
          </a:p>
          <a:p>
            <a:pPr lvl="1"/>
            <a:r>
              <a:rPr lang="en-US" dirty="0" smtClean="0">
                <a:latin typeface="Arial" charset="0"/>
                <a:cs typeface="Arial" charset="0"/>
              </a:rPr>
              <a:t>Put the pushing process to “sleep” until something else removes</a:t>
            </a:r>
            <a:br>
              <a:rPr lang="en-US" dirty="0" smtClean="0">
                <a:latin typeface="Arial" charset="0"/>
                <a:cs typeface="Arial" charset="0"/>
              </a:rPr>
            </a:br>
            <a:r>
              <a:rPr lang="en-US" dirty="0" smtClean="0">
                <a:latin typeface="Arial" charset="0"/>
                <a:cs typeface="Arial" charset="0"/>
              </a:rPr>
              <a:t>the top of the stack</a:t>
            </a:r>
          </a:p>
          <a:p>
            <a:endParaRPr lang="en-US" sz="2400" dirty="0" smtClean="0">
              <a:latin typeface="Arial" charset="0"/>
              <a:cs typeface="Arial" charset="0"/>
            </a:endParaRPr>
          </a:p>
        </p:txBody>
      </p:sp>
      <p:sp>
        <p:nvSpPr>
          <p:cNvPr id="34820" name="TextBox 4"/>
          <p:cNvSpPr txBox="1">
            <a:spLocks noChangeArrowheads="1"/>
          </p:cNvSpPr>
          <p:nvPr/>
        </p:nvSpPr>
        <p:spPr bwMode="auto">
          <a:xfrm>
            <a:off x="179388" y="756444"/>
            <a:ext cx="890587" cy="368300"/>
          </a:xfrm>
          <a:prstGeom prst="rect">
            <a:avLst/>
          </a:prstGeom>
          <a:noFill/>
          <a:ln w="9525">
            <a:noFill/>
            <a:miter lim="800000"/>
            <a:headEnd/>
            <a:tailEnd/>
          </a:ln>
        </p:spPr>
        <p:txBody>
          <a:bodyPr wrap="none">
            <a:spAutoFit/>
          </a:bodyPr>
          <a:lstStyle/>
          <a:p>
            <a:r>
              <a:rPr lang="en-CA"/>
              <a:t>3.2.3.2</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29924</TotalTime>
  <Words>59</Words>
  <Application>Microsoft Office PowerPoint</Application>
  <PresentationFormat>On-screen Show (4:3)</PresentationFormat>
  <Paragraphs>149</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Custom Design</vt:lpstr>
      <vt:lpstr>Stack </vt:lpstr>
      <vt:lpstr>Abstract Stack</vt:lpstr>
      <vt:lpstr>Abstract Stack</vt:lpstr>
      <vt:lpstr>Applications</vt:lpstr>
      <vt:lpstr>Implementations</vt:lpstr>
      <vt:lpstr>Linked-List Implementation</vt:lpstr>
      <vt:lpstr>Pop</vt:lpstr>
      <vt:lpstr>Push</vt:lpstr>
      <vt:lpstr>Exceptions</vt:lpstr>
      <vt:lpstr>Function Calls</vt:lpstr>
      <vt:lpstr>Function Calls</vt:lpstr>
      <vt:lpstr>Function Calls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ECE 250 Algorithms and Data Structures</dc:title>
  <dc:creator>dwharder</dc:creator>
  <cp:lastModifiedBy>User</cp:lastModifiedBy>
  <cp:revision>1302</cp:revision>
  <dcterms:created xsi:type="dcterms:W3CDTF">2009-09-11T23:00:44Z</dcterms:created>
  <dcterms:modified xsi:type="dcterms:W3CDTF">2017-04-27T19:56:19Z</dcterms:modified>
</cp:coreProperties>
</file>