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8" r:id="rId3"/>
    <p:sldId id="258" r:id="rId4"/>
    <p:sldId id="259" r:id="rId5"/>
    <p:sldId id="268" r:id="rId6"/>
    <p:sldId id="269" r:id="rId7"/>
    <p:sldId id="270" r:id="rId8"/>
    <p:sldId id="289" r:id="rId9"/>
    <p:sldId id="290" r:id="rId10"/>
    <p:sldId id="271" r:id="rId11"/>
    <p:sldId id="272" r:id="rId12"/>
    <p:sldId id="273" r:id="rId13"/>
    <p:sldId id="274" r:id="rId14"/>
    <p:sldId id="260" r:id="rId15"/>
    <p:sldId id="261" r:id="rId16"/>
    <p:sldId id="280" r:id="rId17"/>
    <p:sldId id="281" r:id="rId18"/>
    <p:sldId id="282" r:id="rId19"/>
    <p:sldId id="283" r:id="rId20"/>
    <p:sldId id="284" r:id="rId21"/>
    <p:sldId id="285" r:id="rId22"/>
    <p:sldId id="286" r:id="rId23"/>
    <p:sldId id="287" r:id="rId24"/>
    <p:sldId id="264" r:id="rId25"/>
    <p:sldId id="265" r:id="rId26"/>
    <p:sldId id="267" r:id="rId27"/>
    <p:sldId id="279" r:id="rId28"/>
    <p:sldId id="25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05"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D8BD2-7BD5-456F-9458-F26CCE4F54CB}" type="datetimeFigureOut">
              <a:rPr lang="en-US" smtClean="0"/>
              <a:t>4/28/2017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0AD3B6-5DE1-4D28-8585-0D63B43AAD93}" type="slidenum">
              <a:rPr lang="en-US" smtClean="0"/>
              <a:t>‹#›</a:t>
            </a:fld>
            <a:endParaRPr lang="en-US"/>
          </a:p>
        </p:txBody>
      </p:sp>
    </p:spTree>
    <p:extLst>
      <p:ext uri="{BB962C8B-B14F-4D97-AF65-F5344CB8AC3E}">
        <p14:creationId xmlns:p14="http://schemas.microsoft.com/office/powerpoint/2010/main" val="2322495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EA0B8-C8D0-4B1E-A868-53094EDFD973}" type="slidenum">
              <a:rPr lang="en-US"/>
              <a:pPr/>
              <a:t>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a:t>clever – range from techniques with which you are already familiar – eg, representing simple lists – to ones that are more complex, such as hash tables or self-balancing trees.  Elegent, mathematically deep, non obvious.</a:t>
            </a:r>
          </a:p>
          <a:p>
            <a:r>
              <a:rPr lang="en-US"/>
              <a:t>making the different meanings of “efficient” precise is much of the work of this course!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8437740-544F-4C7D-9287-A83BF5F56064}" type="slidenum">
              <a:rPr lang="en-US" smtClean="0"/>
              <a:pPr/>
              <a:t>13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70243-E076-4237-802F-8EE3B2D8DEC5}" type="slidenum">
              <a:rPr lang="en-US"/>
              <a:pPr/>
              <a:t>24</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t>You’ve probably seen the Queue before. If so, this is a review and a way for us to get comfortable with the format of data structure presentations in this class. If not, this is a simple but very powerful data structure, and you should make sure you understand it thoroughly.</a:t>
            </a:r>
          </a:p>
          <a:p>
            <a:endParaRPr lang="en-US"/>
          </a:p>
          <a:p>
            <a:r>
              <a:rPr lang="en-US"/>
              <a:t>This is an ADT description of the queue. Notice that there are no implementation details. Just a general description of the interface and important properties of those interface methods.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F18F4-1E93-44A3-BA83-9274163E6A51}" type="slidenum">
              <a:rPr lang="en-US"/>
              <a:pPr/>
              <a:t>25</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Qs are used widely in computer science. This is just a handful of the high profile uses, but _many_ programs use queues.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54EDC1-24E0-4A44-8896-B6A30ACBAEF6}" type="slidenum">
              <a:rPr lang="en-US"/>
              <a:pPr/>
              <a:t>26</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t>Notice the tricky memory management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D519D7C-2224-4698-99B7-5F7FC9021FD9}" type="slidenum">
              <a:rPr lang="en-US" smtClean="0"/>
              <a:pPr/>
              <a:t>5</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A primary concern for this course is efficiency.</a:t>
            </a:r>
          </a:p>
          <a:p>
            <a:pPr eaLnBrk="1" hangingPunct="1"/>
            <a:endParaRPr lang="en-US" smtClean="0"/>
          </a:p>
          <a:p>
            <a:pPr eaLnBrk="1" hangingPunct="1"/>
            <a:r>
              <a:rPr lang="en-US" smtClean="0"/>
              <a:t>You might believe that faster computers make it unnecessary to be concerned with efficiency.  However…</a:t>
            </a:r>
          </a:p>
          <a:p>
            <a:pPr eaLnBrk="1" hangingPunct="1"/>
            <a:endParaRPr lang="en-US" smtClean="0"/>
          </a:p>
          <a:p>
            <a:pPr eaLnBrk="1" hangingPunct="1"/>
            <a:r>
              <a:rPr lang="en-US" smtClean="0"/>
              <a:t>So we need special training.</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8229857-E8EA-47C4-946D-CAD8CF1DF93C}" type="slidenum">
              <a:rPr lang="en-US" smtClean="0"/>
              <a:pPr/>
              <a:t>6</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If you are willing to pay enough in time delay.  Example: Simple unordered array of records.</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52A18DF-A304-49CF-953A-2830B9823E1A}" type="slidenum">
              <a:rPr lang="en-US" smtClean="0"/>
              <a:pPr/>
              <a:t>7</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Alternate definition: Better than known alternatives (“relatively efficient”).</a:t>
            </a:r>
          </a:p>
          <a:p>
            <a:pPr eaLnBrk="1" hangingPunct="1"/>
            <a:endParaRPr lang="en-US" smtClean="0"/>
          </a:p>
          <a:p>
            <a:pPr eaLnBrk="1" hangingPunct="1"/>
            <a:r>
              <a:rPr lang="en-US" smtClean="0"/>
              <a:t>Space and time are typical constraints for programs.</a:t>
            </a:r>
          </a:p>
          <a:p>
            <a:pPr eaLnBrk="1" hangingPunct="1"/>
            <a:endParaRPr lang="en-US" smtClean="0"/>
          </a:p>
          <a:p>
            <a:pPr eaLnBrk="1" hangingPunct="1"/>
            <a:r>
              <a:rPr lang="en-US" smtClean="0">
                <a:latin typeface="Courier New" pitchFamily="26" charset="0"/>
              </a:rPr>
              <a:t>This does not mean always strive for the most efficient program.  If the program operates well within resource constraints, there is no benefit to making it faster or smaller.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4" name="Slide Number Placeholder 3"/>
          <p:cNvSpPr>
            <a:spLocks noGrp="1"/>
          </p:cNvSpPr>
          <p:nvPr>
            <p:ph type="sldNum" sz="quarter" idx="5"/>
          </p:nvPr>
        </p:nvSpPr>
        <p:spPr/>
        <p:txBody>
          <a:bodyPr/>
          <a:lstStyle/>
          <a:p>
            <a:pPr>
              <a:defRPr/>
            </a:pPr>
            <a:fld id="{B9472550-1D85-449B-B954-2F989E193FAB}" type="slidenum">
              <a:rPr lang="en-CA" smtClean="0"/>
              <a:pPr>
                <a:defRPr/>
              </a:pPr>
              <a:t>8</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4" name="Slide Number Placeholder 3"/>
          <p:cNvSpPr>
            <a:spLocks noGrp="1"/>
          </p:cNvSpPr>
          <p:nvPr>
            <p:ph type="sldNum" sz="quarter" idx="5"/>
          </p:nvPr>
        </p:nvSpPr>
        <p:spPr/>
        <p:txBody>
          <a:bodyPr/>
          <a:lstStyle/>
          <a:p>
            <a:pPr>
              <a:defRPr/>
            </a:pPr>
            <a:fld id="{E051F235-F880-4231-B03D-C4C40DAE84B7}" type="slidenum">
              <a:rPr lang="en-CA" smtClean="0"/>
              <a:pPr>
                <a:defRPr/>
              </a:pPr>
              <a:t>9</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ECEC770-A9CB-40AC-B4CE-1B1BFB5FC2A9}" type="slidenum">
              <a:rPr lang="en-US" smtClean="0"/>
              <a:pPr/>
              <a:t>10</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t>Typically want the “simplest” data structure that will meet the requirements.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45317FB-355E-4E4B-801D-59FE33362345}" type="slidenum">
              <a:rPr lang="en-US" smtClean="0"/>
              <a:pPr/>
              <a:t>11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These questions often  help to narrow the possibilities.</a:t>
            </a:r>
          </a:p>
          <a:p>
            <a:pPr eaLnBrk="1" hangingPunct="1"/>
            <a:endParaRPr lang="en-US" smtClean="0"/>
          </a:p>
          <a:p>
            <a:pPr eaLnBrk="1" hangingPunct="1"/>
            <a:r>
              <a:rPr lang="en-US" smtClean="0"/>
              <a:t>If data can be deleted, a more complex representation is typically required.</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F1DECD1-9DC6-4535-8AC3-030214E09334}" type="slidenum">
              <a:rPr lang="en-US" smtClean="0"/>
              <a:pPr/>
              <a:t>12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The space required includes data and overhead.</a:t>
            </a:r>
          </a:p>
          <a:p>
            <a:pPr eaLnBrk="1" hangingPunct="1"/>
            <a:endParaRPr lang="en-US" smtClean="0"/>
          </a:p>
          <a:p>
            <a:pPr eaLnBrk="1" hangingPunct="1"/>
            <a:r>
              <a:rPr lang="en-US" smtClean="0"/>
              <a:t>Some data structures/algorithms are more complicated than others.</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9D1285-82C0-4872-AD6A-C3718EC11486}"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D1285-82C0-4872-AD6A-C3718EC11486}"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D1285-82C0-4872-AD6A-C3718EC11486}"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D1285-82C0-4872-AD6A-C3718EC11486}"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D1285-82C0-4872-AD6A-C3718EC11486}"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9D1285-82C0-4872-AD6A-C3718EC11486}"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9D1285-82C0-4872-AD6A-C3718EC11486}" type="datetimeFigureOut">
              <a:rPr lang="en-US" smtClean="0"/>
              <a:t>4/28/2017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9D1285-82C0-4872-AD6A-C3718EC11486}" type="datetimeFigureOut">
              <a:rPr lang="en-US" smtClean="0"/>
              <a:t>4/28/2017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D1285-82C0-4872-AD6A-C3718EC11486}" type="datetimeFigureOut">
              <a:rPr lang="en-US" smtClean="0"/>
              <a:t>4/28/2017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D1285-82C0-4872-AD6A-C3718EC11486}"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D1285-82C0-4872-AD6A-C3718EC11486}"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0014D-542A-4734-981D-8F5DF66417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D1285-82C0-4872-AD6A-C3718EC11486}" type="datetimeFigureOut">
              <a:rPr lang="en-US" smtClean="0"/>
              <a:t>4/28/2017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0014D-542A-4734-981D-8F5DF66417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a:t>
            </a:r>
            <a:endParaRPr lang="en-US" dirty="0"/>
          </a:p>
        </p:txBody>
      </p:sp>
      <p:sp>
        <p:nvSpPr>
          <p:cNvPr id="3" name="Subtitle 2"/>
          <p:cNvSpPr>
            <a:spLocks noGrp="1"/>
          </p:cNvSpPr>
          <p:nvPr>
            <p:ph type="subTitle" idx="1"/>
          </p:nvPr>
        </p:nvSpPr>
        <p:spPr/>
        <p:txBody>
          <a:bodyPr/>
          <a:lstStyle/>
          <a:p>
            <a:r>
              <a:rPr lang="en-US" dirty="0" smtClean="0"/>
              <a:t>Data Structure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5613" y="365125"/>
            <a:ext cx="8226425" cy="914400"/>
          </a:xfrm>
        </p:spPr>
        <p:txBody>
          <a:bodyPr/>
          <a:lstStyle/>
          <a:p>
            <a:pPr eaLnBrk="1" hangingPunct="1"/>
            <a:r>
              <a:rPr lang="en-US" smtClean="0">
                <a:latin typeface="Helvetica" pitchFamily="26" charset="0"/>
              </a:rPr>
              <a:t>Selecting a Data Structure</a:t>
            </a:r>
          </a:p>
        </p:txBody>
      </p:sp>
      <p:sp>
        <p:nvSpPr>
          <p:cNvPr id="7171" name="Rectangle 3"/>
          <p:cNvSpPr>
            <a:spLocks noGrp="1" noChangeArrowheads="1"/>
          </p:cNvSpPr>
          <p:nvPr>
            <p:ph type="body" idx="1"/>
          </p:nvPr>
        </p:nvSpPr>
        <p:spPr>
          <a:xfrm>
            <a:off x="455613" y="1598613"/>
            <a:ext cx="8226425" cy="4570412"/>
          </a:xfrm>
        </p:spPr>
        <p:txBody>
          <a:bodyPr/>
          <a:lstStyle/>
          <a:p>
            <a:pPr marL="533400" indent="-533400" eaLnBrk="1" hangingPunct="1">
              <a:buFontTx/>
              <a:buNone/>
            </a:pPr>
            <a:r>
              <a:rPr lang="en-US" smtClean="0">
                <a:latin typeface="Helvetica" pitchFamily="26" charset="0"/>
              </a:rPr>
              <a:t>Select a data structure as follows:</a:t>
            </a:r>
          </a:p>
          <a:p>
            <a:pPr marL="533400" indent="-533400" eaLnBrk="1" hangingPunct="1">
              <a:buFontTx/>
              <a:buAutoNum type="arabicPeriod"/>
            </a:pPr>
            <a:r>
              <a:rPr lang="en-US" smtClean="0">
                <a:latin typeface="Helvetica" pitchFamily="26" charset="0"/>
              </a:rPr>
              <a:t>Analyze the problem to determine the basic operations that must be supported.</a:t>
            </a:r>
          </a:p>
          <a:p>
            <a:pPr marL="533400" indent="-533400" eaLnBrk="1" hangingPunct="1">
              <a:buFontTx/>
              <a:buAutoNum type="arabicPeriod"/>
            </a:pPr>
            <a:r>
              <a:rPr lang="en-US" smtClean="0">
                <a:latin typeface="Helvetica" pitchFamily="26" charset="0"/>
              </a:rPr>
              <a:t>Quantify the resource constraints for each operation.</a:t>
            </a:r>
          </a:p>
          <a:p>
            <a:pPr marL="533400" indent="-533400" eaLnBrk="1" hangingPunct="1">
              <a:buFontTx/>
              <a:buAutoNum type="arabicPeriod"/>
            </a:pPr>
            <a:r>
              <a:rPr lang="en-US" smtClean="0">
                <a:latin typeface="Helvetica" pitchFamily="26" charset="0"/>
              </a:rPr>
              <a:t>Select the data structure that best meets these requirements.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5613" y="365125"/>
            <a:ext cx="8226425" cy="914400"/>
          </a:xfrm>
        </p:spPr>
        <p:txBody>
          <a:bodyPr/>
          <a:lstStyle/>
          <a:p>
            <a:pPr eaLnBrk="1" hangingPunct="1"/>
            <a:r>
              <a:rPr lang="en-US" smtClean="0">
                <a:latin typeface="Helvetica" pitchFamily="26" charset="0"/>
              </a:rPr>
              <a:t>Some Questions to Ask</a:t>
            </a:r>
          </a:p>
        </p:txBody>
      </p:sp>
      <p:sp>
        <p:nvSpPr>
          <p:cNvPr id="8195" name="Rectangle 3"/>
          <p:cNvSpPr>
            <a:spLocks noGrp="1" noChangeArrowheads="1"/>
          </p:cNvSpPr>
          <p:nvPr>
            <p:ph type="body" idx="1"/>
          </p:nvPr>
        </p:nvSpPr>
        <p:spPr>
          <a:xfrm>
            <a:off x="455613" y="1598613"/>
            <a:ext cx="8226425" cy="4570412"/>
          </a:xfrm>
        </p:spPr>
        <p:txBody>
          <a:bodyPr/>
          <a:lstStyle/>
          <a:p>
            <a:pPr eaLnBrk="1" hangingPunct="1"/>
            <a:r>
              <a:rPr lang="en-US" smtClean="0">
                <a:latin typeface="Helvetica" pitchFamily="26" charset="0"/>
              </a:rPr>
              <a:t>Are all data inserted into the data structure at the beginning, or are insertions interspersed with other operations?</a:t>
            </a:r>
          </a:p>
          <a:p>
            <a:pPr eaLnBrk="1" hangingPunct="1"/>
            <a:r>
              <a:rPr lang="en-US" smtClean="0">
                <a:latin typeface="Helvetica" pitchFamily="26" charset="0"/>
              </a:rPr>
              <a:t>Can data be deleted?</a:t>
            </a:r>
          </a:p>
          <a:p>
            <a:pPr eaLnBrk="1" hangingPunct="1"/>
            <a:r>
              <a:rPr lang="en-US" smtClean="0">
                <a:latin typeface="Helvetica" pitchFamily="26" charset="0"/>
              </a:rPr>
              <a:t>Are all data processed in some well-defined order, or is random access allowed?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5613" y="365125"/>
            <a:ext cx="8226425" cy="914400"/>
          </a:xfrm>
        </p:spPr>
        <p:txBody>
          <a:bodyPr/>
          <a:lstStyle/>
          <a:p>
            <a:pPr eaLnBrk="1" hangingPunct="1"/>
            <a:r>
              <a:rPr lang="en-US" smtClean="0">
                <a:latin typeface="Helvetica" pitchFamily="26" charset="0"/>
              </a:rPr>
              <a:t>Costs and Benefits</a:t>
            </a:r>
          </a:p>
        </p:txBody>
      </p:sp>
      <p:sp>
        <p:nvSpPr>
          <p:cNvPr id="9219" name="Rectangle 3"/>
          <p:cNvSpPr>
            <a:spLocks noGrp="1" noChangeArrowheads="1"/>
          </p:cNvSpPr>
          <p:nvPr>
            <p:ph type="body" idx="1"/>
          </p:nvPr>
        </p:nvSpPr>
        <p:spPr>
          <a:xfrm>
            <a:off x="455613" y="1598613"/>
            <a:ext cx="8226425" cy="4570412"/>
          </a:xfrm>
        </p:spPr>
        <p:txBody>
          <a:bodyPr/>
          <a:lstStyle/>
          <a:p>
            <a:pPr eaLnBrk="1" hangingPunct="1">
              <a:buFontTx/>
              <a:buNone/>
            </a:pPr>
            <a:r>
              <a:rPr lang="en-US" smtClean="0">
                <a:latin typeface="Helvetica" pitchFamily="26" charset="0"/>
              </a:rPr>
              <a:t>Each data structure has costs and benefits.</a:t>
            </a:r>
          </a:p>
          <a:p>
            <a:pPr eaLnBrk="1" hangingPunct="1">
              <a:buFontTx/>
              <a:buNone/>
            </a:pPr>
            <a:r>
              <a:rPr lang="en-US" smtClean="0">
                <a:latin typeface="Helvetica" pitchFamily="26" charset="0"/>
              </a:rPr>
              <a:t>Rarely is one data structure better than another in all situations.</a:t>
            </a:r>
          </a:p>
          <a:p>
            <a:pPr eaLnBrk="1" hangingPunct="1">
              <a:buFontTx/>
              <a:buNone/>
            </a:pPr>
            <a:r>
              <a:rPr lang="en-US" smtClean="0">
                <a:latin typeface="Helvetica" pitchFamily="26" charset="0"/>
              </a:rPr>
              <a:t>Any data structure requires:</a:t>
            </a:r>
          </a:p>
          <a:p>
            <a:pPr lvl="1" eaLnBrk="1" hangingPunct="1"/>
            <a:r>
              <a:rPr lang="en-US" smtClean="0">
                <a:latin typeface="Helvetica" pitchFamily="26" charset="0"/>
              </a:rPr>
              <a:t>space for each data item it stores,</a:t>
            </a:r>
          </a:p>
          <a:p>
            <a:pPr lvl="1" eaLnBrk="1" hangingPunct="1"/>
            <a:r>
              <a:rPr lang="en-US" smtClean="0">
                <a:latin typeface="Helvetica" pitchFamily="26" charset="0"/>
              </a:rPr>
              <a:t>time to perform each basic operation,</a:t>
            </a:r>
          </a:p>
          <a:p>
            <a:pPr lvl="1" eaLnBrk="1" hangingPunct="1"/>
            <a:r>
              <a:rPr lang="en-US" smtClean="0">
                <a:latin typeface="Helvetica" pitchFamily="26" charset="0"/>
              </a:rPr>
              <a:t>programming effort.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65125"/>
            <a:ext cx="8382000" cy="914400"/>
          </a:xfrm>
        </p:spPr>
        <p:txBody>
          <a:bodyPr/>
          <a:lstStyle/>
          <a:p>
            <a:pPr eaLnBrk="1" hangingPunct="1"/>
            <a:r>
              <a:rPr lang="en-US" smtClean="0">
                <a:latin typeface="Helvetica" pitchFamily="26" charset="0"/>
              </a:rPr>
              <a:t>Costs and Benefits (cont)</a:t>
            </a:r>
          </a:p>
        </p:txBody>
      </p:sp>
      <p:sp>
        <p:nvSpPr>
          <p:cNvPr id="10243" name="Rectangle 3"/>
          <p:cNvSpPr>
            <a:spLocks noGrp="1" noChangeArrowheads="1"/>
          </p:cNvSpPr>
          <p:nvPr>
            <p:ph type="body" idx="1"/>
          </p:nvPr>
        </p:nvSpPr>
        <p:spPr>
          <a:xfrm>
            <a:off x="455613" y="1598613"/>
            <a:ext cx="8226425" cy="4570412"/>
          </a:xfrm>
        </p:spPr>
        <p:txBody>
          <a:bodyPr/>
          <a:lstStyle/>
          <a:p>
            <a:pPr eaLnBrk="1" hangingPunct="1">
              <a:lnSpc>
                <a:spcPct val="90000"/>
              </a:lnSpc>
              <a:buFontTx/>
              <a:buNone/>
            </a:pPr>
            <a:r>
              <a:rPr lang="en-US" smtClean="0">
                <a:latin typeface="Helvetica" pitchFamily="26" charset="0"/>
              </a:rPr>
              <a:t>Each problem has constraints on available space and time.</a:t>
            </a:r>
          </a:p>
          <a:p>
            <a:pPr eaLnBrk="1" hangingPunct="1">
              <a:lnSpc>
                <a:spcPct val="90000"/>
              </a:lnSpc>
              <a:buFontTx/>
              <a:buNone/>
            </a:pPr>
            <a:r>
              <a:rPr lang="en-US" smtClean="0">
                <a:latin typeface="Helvetica" pitchFamily="26" charset="0"/>
              </a:rPr>
              <a:t>Only after a careful analysis of problem characteristics can we know the best data structure for the task.</a:t>
            </a:r>
          </a:p>
          <a:p>
            <a:pPr eaLnBrk="1" hangingPunct="1">
              <a:lnSpc>
                <a:spcPct val="90000"/>
              </a:lnSpc>
              <a:buFontTx/>
              <a:buNone/>
            </a:pPr>
            <a:r>
              <a:rPr lang="en-US" smtClean="0">
                <a:latin typeface="Helvetica" pitchFamily="26" charset="0"/>
              </a:rPr>
              <a:t>Bank example:</a:t>
            </a:r>
          </a:p>
          <a:p>
            <a:pPr lvl="1" eaLnBrk="1" hangingPunct="1">
              <a:lnSpc>
                <a:spcPct val="80000"/>
              </a:lnSpc>
            </a:pPr>
            <a:r>
              <a:rPr lang="en-US" smtClean="0">
                <a:latin typeface="Helvetica" pitchFamily="26" charset="0"/>
              </a:rPr>
              <a:t>Start account: a few minutes</a:t>
            </a:r>
          </a:p>
          <a:p>
            <a:pPr lvl="1" eaLnBrk="1" hangingPunct="1">
              <a:lnSpc>
                <a:spcPct val="80000"/>
              </a:lnSpc>
            </a:pPr>
            <a:r>
              <a:rPr lang="en-US" smtClean="0">
                <a:latin typeface="Helvetica" pitchFamily="26" charset="0"/>
              </a:rPr>
              <a:t>Transactions: a few seconds</a:t>
            </a:r>
          </a:p>
          <a:p>
            <a:pPr lvl="1" eaLnBrk="1" hangingPunct="1">
              <a:lnSpc>
                <a:spcPct val="80000"/>
              </a:lnSpc>
            </a:pPr>
            <a:r>
              <a:rPr lang="en-US" smtClean="0">
                <a:latin typeface="Helvetica" pitchFamily="26" charset="0"/>
              </a:rPr>
              <a:t>Close account: overnight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762000" y="228600"/>
            <a:ext cx="7772400" cy="1143000"/>
          </a:xfrm>
        </p:spPr>
        <p:txBody>
          <a:bodyPr/>
          <a:lstStyle/>
          <a:p>
            <a:r>
              <a:rPr lang="en-US"/>
              <a:t>Asymptotic Complexity</a:t>
            </a:r>
          </a:p>
        </p:txBody>
      </p:sp>
      <p:sp>
        <p:nvSpPr>
          <p:cNvPr id="122883" name="Rectangle 3"/>
          <p:cNvSpPr>
            <a:spLocks noGrp="1" noChangeArrowheads="1"/>
          </p:cNvSpPr>
          <p:nvPr>
            <p:ph type="body" idx="1"/>
          </p:nvPr>
        </p:nvSpPr>
        <p:spPr>
          <a:xfrm>
            <a:off x="685800" y="1524000"/>
            <a:ext cx="7772400" cy="4953000"/>
          </a:xfrm>
        </p:spPr>
        <p:txBody>
          <a:bodyPr/>
          <a:lstStyle/>
          <a:p>
            <a:pPr>
              <a:buFontTx/>
              <a:buNone/>
            </a:pPr>
            <a:r>
              <a:rPr lang="en-US" dirty="0"/>
              <a:t>Our notion of efficiency:</a:t>
            </a:r>
          </a:p>
          <a:p>
            <a:pPr>
              <a:buFontTx/>
              <a:buNone/>
            </a:pPr>
            <a:r>
              <a:rPr lang="en-US" dirty="0">
                <a:solidFill>
                  <a:srgbClr val="FF0000"/>
                </a:solidFill>
              </a:rPr>
              <a:t>How the </a:t>
            </a:r>
            <a:r>
              <a:rPr lang="en-US" b="1" dirty="0">
                <a:solidFill>
                  <a:srgbClr val="00B050"/>
                </a:solidFill>
              </a:rPr>
              <a:t>running time</a:t>
            </a:r>
            <a:r>
              <a:rPr lang="en-US" dirty="0">
                <a:solidFill>
                  <a:srgbClr val="FF0000"/>
                </a:solidFill>
              </a:rPr>
              <a:t> of an algorithm scales with the size of its input</a:t>
            </a:r>
          </a:p>
          <a:p>
            <a:pPr lvl="1"/>
            <a:r>
              <a:rPr lang="en-US" dirty="0"/>
              <a:t>several ways to further refine:</a:t>
            </a:r>
          </a:p>
          <a:p>
            <a:pPr lvl="2"/>
            <a:r>
              <a:rPr lang="en-US" dirty="0"/>
              <a:t>worst case</a:t>
            </a:r>
          </a:p>
          <a:p>
            <a:pPr lvl="2"/>
            <a:r>
              <a:rPr lang="en-US" dirty="0"/>
              <a:t>average case</a:t>
            </a:r>
          </a:p>
          <a:p>
            <a:pPr lvl="2"/>
            <a:r>
              <a:rPr lang="en-US" dirty="0"/>
              <a:t>amortized over a series of runs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304800"/>
            <a:ext cx="7772400" cy="1143000"/>
          </a:xfrm>
        </p:spPr>
        <p:txBody>
          <a:bodyPr/>
          <a:lstStyle/>
          <a:p>
            <a:r>
              <a:rPr lang="en-US" dirty="0" smtClean="0"/>
              <a:t>C/C</a:t>
            </a:r>
            <a:r>
              <a:rPr lang="en-US" dirty="0"/>
              <a:t>++   </a:t>
            </a:r>
            <a:r>
              <a:rPr lang="en-US" dirty="0">
                <a:sym typeface="Symbol" pitchFamily="18" charset="2"/>
              </a:rPr>
              <a:t>   Data Structures</a:t>
            </a:r>
          </a:p>
        </p:txBody>
      </p:sp>
      <p:sp>
        <p:nvSpPr>
          <p:cNvPr id="131075" name="Rectangle 3"/>
          <p:cNvSpPr>
            <a:spLocks noGrp="1" noChangeArrowheads="1"/>
          </p:cNvSpPr>
          <p:nvPr>
            <p:ph type="body" idx="1"/>
          </p:nvPr>
        </p:nvSpPr>
        <p:spPr>
          <a:xfrm>
            <a:off x="685800" y="1447800"/>
            <a:ext cx="7772400" cy="2590800"/>
          </a:xfrm>
        </p:spPr>
        <p:txBody>
          <a:bodyPr>
            <a:normAutofit fontScale="92500"/>
          </a:bodyPr>
          <a:lstStyle/>
          <a:p>
            <a:pPr>
              <a:buFontTx/>
              <a:buNone/>
            </a:pPr>
            <a:r>
              <a:rPr lang="en-US"/>
              <a:t>One of the all time great books in computer science:</a:t>
            </a:r>
          </a:p>
          <a:p>
            <a:pPr>
              <a:buFontTx/>
              <a:buNone/>
            </a:pPr>
            <a:r>
              <a:rPr lang="en-US" i="1">
                <a:solidFill>
                  <a:srgbClr val="FF0000"/>
                </a:solidFill>
              </a:rPr>
              <a:t>The Art of Computer Programming (1968-1973)</a:t>
            </a:r>
          </a:p>
          <a:p>
            <a:pPr lvl="1">
              <a:buFontTx/>
              <a:buNone/>
            </a:pPr>
            <a:r>
              <a:rPr lang="en-US">
                <a:solidFill>
                  <a:srgbClr val="FF0000"/>
                </a:solidFill>
              </a:rPr>
              <a:t>by Donald Knuth</a:t>
            </a:r>
          </a:p>
          <a:p>
            <a:pPr>
              <a:buFontTx/>
              <a:buNone/>
            </a:pPr>
            <a:r>
              <a:rPr lang="en-US"/>
              <a:t>Examples in assembly language (and English)!</a:t>
            </a:r>
          </a:p>
        </p:txBody>
      </p:sp>
      <p:pic>
        <p:nvPicPr>
          <p:cNvPr id="131076" name="Picture 4" descr="C:\My Documents\TEACHING\don.gif"/>
          <p:cNvPicPr>
            <a:picLocks noChangeAspect="1" noChangeArrowheads="1"/>
          </p:cNvPicPr>
          <p:nvPr/>
        </p:nvPicPr>
        <p:blipFill>
          <a:blip r:embed="rId2"/>
          <a:srcRect/>
          <a:stretch>
            <a:fillRect/>
          </a:stretch>
        </p:blipFill>
        <p:spPr bwMode="auto">
          <a:xfrm>
            <a:off x="4800600" y="4267200"/>
            <a:ext cx="1167150" cy="1600200"/>
          </a:xfrm>
          <a:prstGeom prst="rect">
            <a:avLst/>
          </a:prstGeom>
          <a:noFill/>
        </p:spPr>
      </p:pic>
      <p:sp>
        <p:nvSpPr>
          <p:cNvPr id="131077" name="Text Box 5"/>
          <p:cNvSpPr txBox="1">
            <a:spLocks noChangeArrowheads="1"/>
          </p:cNvSpPr>
          <p:nvPr/>
        </p:nvSpPr>
        <p:spPr bwMode="auto">
          <a:xfrm>
            <a:off x="1295400" y="3962400"/>
            <a:ext cx="2757488" cy="1187450"/>
          </a:xfrm>
          <a:prstGeom prst="rect">
            <a:avLst/>
          </a:prstGeom>
          <a:noFill/>
          <a:ln w="9525">
            <a:noFill/>
            <a:miter lim="800000"/>
            <a:headEnd/>
            <a:tailEnd/>
          </a:ln>
          <a:effectLst/>
        </p:spPr>
        <p:txBody>
          <a:bodyPr wrap="none">
            <a:spAutoFit/>
          </a:bodyPr>
          <a:lstStyle/>
          <a:p>
            <a:r>
              <a:rPr lang="en-US"/>
              <a:t>American Scientist</a:t>
            </a:r>
          </a:p>
          <a:p>
            <a:r>
              <a:rPr lang="en-US"/>
              <a:t>says: in top 12 books</a:t>
            </a:r>
          </a:p>
          <a:p>
            <a:r>
              <a:rPr lang="en-US"/>
              <a:t>of the CENTURY!</a:t>
            </a:r>
          </a:p>
        </p:txBody>
      </p:sp>
      <p:sp>
        <p:nvSpPr>
          <p:cNvPr id="131082" name="Freeform 10"/>
          <p:cNvSpPr>
            <a:spLocks/>
          </p:cNvSpPr>
          <p:nvPr/>
        </p:nvSpPr>
        <p:spPr bwMode="auto">
          <a:xfrm>
            <a:off x="939800" y="4013200"/>
            <a:ext cx="4013200" cy="1854200"/>
          </a:xfrm>
          <a:custGeom>
            <a:avLst/>
            <a:gdLst/>
            <a:ahLst/>
            <a:cxnLst>
              <a:cxn ang="0">
                <a:pos x="2456" y="728"/>
              </a:cxn>
              <a:cxn ang="0">
                <a:pos x="1928" y="104"/>
              </a:cxn>
              <a:cxn ang="0">
                <a:pos x="536" y="104"/>
              </a:cxn>
              <a:cxn ang="0">
                <a:pos x="56" y="536"/>
              </a:cxn>
              <a:cxn ang="0">
                <a:pos x="200" y="1064"/>
              </a:cxn>
              <a:cxn ang="0">
                <a:pos x="1112" y="1160"/>
              </a:cxn>
              <a:cxn ang="0">
                <a:pos x="1880" y="1064"/>
              </a:cxn>
              <a:cxn ang="0">
                <a:pos x="2168" y="728"/>
              </a:cxn>
              <a:cxn ang="0">
                <a:pos x="2360" y="680"/>
              </a:cxn>
              <a:cxn ang="0">
                <a:pos x="2456" y="728"/>
              </a:cxn>
            </a:cxnLst>
            <a:rect l="0" t="0" r="r" b="b"/>
            <a:pathLst>
              <a:path w="2528" h="1168">
                <a:moveTo>
                  <a:pt x="2456" y="728"/>
                </a:moveTo>
                <a:cubicBezTo>
                  <a:pt x="2384" y="632"/>
                  <a:pt x="2248" y="208"/>
                  <a:pt x="1928" y="104"/>
                </a:cubicBezTo>
                <a:cubicBezTo>
                  <a:pt x="1608" y="0"/>
                  <a:pt x="848" y="32"/>
                  <a:pt x="536" y="104"/>
                </a:cubicBezTo>
                <a:cubicBezTo>
                  <a:pt x="224" y="176"/>
                  <a:pt x="112" y="376"/>
                  <a:pt x="56" y="536"/>
                </a:cubicBezTo>
                <a:cubicBezTo>
                  <a:pt x="0" y="696"/>
                  <a:pt x="24" y="960"/>
                  <a:pt x="200" y="1064"/>
                </a:cubicBezTo>
                <a:cubicBezTo>
                  <a:pt x="376" y="1168"/>
                  <a:pt x="832" y="1160"/>
                  <a:pt x="1112" y="1160"/>
                </a:cubicBezTo>
                <a:cubicBezTo>
                  <a:pt x="1392" y="1160"/>
                  <a:pt x="1704" y="1136"/>
                  <a:pt x="1880" y="1064"/>
                </a:cubicBezTo>
                <a:cubicBezTo>
                  <a:pt x="2056" y="992"/>
                  <a:pt x="2088" y="792"/>
                  <a:pt x="2168" y="728"/>
                </a:cubicBezTo>
                <a:cubicBezTo>
                  <a:pt x="2248" y="664"/>
                  <a:pt x="2312" y="680"/>
                  <a:pt x="2360" y="680"/>
                </a:cubicBezTo>
                <a:cubicBezTo>
                  <a:pt x="2408" y="680"/>
                  <a:pt x="2528" y="824"/>
                  <a:pt x="2456" y="728"/>
                </a:cubicBezTo>
                <a:close/>
              </a:path>
            </a:pathLst>
          </a:custGeom>
          <a:noFill/>
          <a:ln w="12700">
            <a:solidFill>
              <a:schemeClr val="tx1"/>
            </a:solidFill>
            <a:round/>
            <a:headEnd/>
            <a:tailEnd/>
          </a:ln>
          <a:effectLst/>
        </p:spPr>
        <p:txBody>
          <a:bodyPr/>
          <a:lstStyle/>
          <a:p>
            <a:endParaRPr lang="en-US"/>
          </a:p>
        </p:txBody>
      </p:sp>
      <p:sp>
        <p:nvSpPr>
          <p:cNvPr id="131083" name="Text Box 11"/>
          <p:cNvSpPr txBox="1">
            <a:spLocks noChangeArrowheads="1"/>
          </p:cNvSpPr>
          <p:nvPr/>
        </p:nvSpPr>
        <p:spPr bwMode="auto">
          <a:xfrm>
            <a:off x="722312" y="5934075"/>
            <a:ext cx="4802084" cy="523220"/>
          </a:xfrm>
          <a:prstGeom prst="rect">
            <a:avLst/>
          </a:prstGeom>
          <a:noFill/>
          <a:ln w="9525">
            <a:noFill/>
            <a:miter lim="800000"/>
            <a:headEnd/>
            <a:tailEnd/>
          </a:ln>
          <a:effectLst/>
        </p:spPr>
        <p:txBody>
          <a:bodyPr wrap="none">
            <a:spAutoFit/>
          </a:bodyPr>
          <a:lstStyle/>
          <a:p>
            <a:r>
              <a:rPr lang="en-US" sz="2800" b="1" i="1" dirty="0"/>
              <a:t>Very little about </a:t>
            </a:r>
            <a:r>
              <a:rPr lang="en-US" sz="2800" b="1" i="1" dirty="0" smtClean="0"/>
              <a:t>C/C</a:t>
            </a:r>
            <a:r>
              <a:rPr lang="en-US" sz="2800" b="1" i="1" dirty="0"/>
              <a:t>++ in class.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48377980-8AF1-4A14-828A-4310BA9FE14E}" type="slidenum">
              <a:rPr lang="en-US" smtClean="0"/>
              <a:pPr/>
              <a:t>16</a:t>
            </a:fld>
            <a:endParaRPr lang="en-US" smtClean="0"/>
          </a:p>
        </p:txBody>
      </p:sp>
      <p:sp>
        <p:nvSpPr>
          <p:cNvPr id="9219" name="Rectangle 2"/>
          <p:cNvSpPr>
            <a:spLocks noGrp="1" noChangeArrowheads="1"/>
          </p:cNvSpPr>
          <p:nvPr>
            <p:ph type="title"/>
          </p:nvPr>
        </p:nvSpPr>
        <p:spPr/>
        <p:txBody>
          <a:bodyPr/>
          <a:lstStyle/>
          <a:p>
            <a:pPr eaLnBrk="1" hangingPunct="1"/>
            <a:r>
              <a:rPr lang="en-US" b="1" smtClean="0">
                <a:cs typeface="Times New Roman" pitchFamily="18" charset="0"/>
              </a:rPr>
              <a:t>ALGORITHM</a:t>
            </a:r>
            <a:r>
              <a:rPr lang="en-US" smtClean="0"/>
              <a:t> </a:t>
            </a:r>
          </a:p>
        </p:txBody>
      </p:sp>
      <p:sp>
        <p:nvSpPr>
          <p:cNvPr id="9220" name="Rectangle 3"/>
          <p:cNvSpPr>
            <a:spLocks noGrp="1" noChangeArrowheads="1"/>
          </p:cNvSpPr>
          <p:nvPr>
            <p:ph type="body" idx="1"/>
          </p:nvPr>
        </p:nvSpPr>
        <p:spPr/>
        <p:txBody>
          <a:bodyPr/>
          <a:lstStyle/>
          <a:p>
            <a:pPr eaLnBrk="1" hangingPunct="1"/>
            <a:r>
              <a:rPr lang="en-US" smtClean="0">
                <a:cs typeface="Times New Roman" pitchFamily="18" charset="0"/>
              </a:rPr>
              <a:t>A set of logical steps to accomplish a task.</a:t>
            </a:r>
          </a:p>
          <a:p>
            <a:pPr eaLnBrk="1" hangingPunct="1">
              <a:buFontTx/>
              <a:buNone/>
            </a:pPr>
            <a:r>
              <a:rPr lang="en-US" smtClean="0">
                <a:cs typeface="Times New Roman" pitchFamily="18" charset="0"/>
              </a:rPr>
              <a:t> </a:t>
            </a:r>
          </a:p>
          <a:p>
            <a:pPr eaLnBrk="1" hangingPunct="1"/>
            <a:r>
              <a:rPr lang="en-US" smtClean="0">
                <a:cs typeface="Times New Roman" pitchFamily="18" charset="0"/>
              </a:rPr>
              <a:t>A “recipe of action”.</a:t>
            </a:r>
          </a:p>
          <a:p>
            <a:pPr eaLnBrk="1" hangingPunct="1">
              <a:buFontTx/>
              <a:buNone/>
            </a:pPr>
            <a:r>
              <a:rPr lang="en-US" smtClean="0">
                <a:cs typeface="Times New Roman" pitchFamily="18" charset="0"/>
              </a:rPr>
              <a:t> </a:t>
            </a:r>
          </a:p>
          <a:p>
            <a:pPr eaLnBrk="1" hangingPunct="1"/>
            <a:r>
              <a:rPr lang="en-US" smtClean="0">
                <a:cs typeface="Times New Roman" pitchFamily="18" charset="0"/>
              </a:rPr>
              <a:t>A way of describing </a:t>
            </a:r>
            <a:r>
              <a:rPr lang="en-US" i="1" smtClean="0">
                <a:cs typeface="Times New Roman" pitchFamily="18" charset="0"/>
              </a:rPr>
              <a:t>behavior.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029D2A53-8E53-4EB4-BAA2-8CC2793040DA}" type="slidenum">
              <a:rPr lang="en-US" smtClean="0"/>
              <a:pPr/>
              <a:t>17</a:t>
            </a:fld>
            <a:endParaRPr lang="en-US" smtClean="0"/>
          </a:p>
        </p:txBody>
      </p:sp>
      <p:sp>
        <p:nvSpPr>
          <p:cNvPr id="10243" name="Rectangle 2"/>
          <p:cNvSpPr>
            <a:spLocks noGrp="1" noChangeArrowheads="1"/>
          </p:cNvSpPr>
          <p:nvPr>
            <p:ph type="title"/>
          </p:nvPr>
        </p:nvSpPr>
        <p:spPr>
          <a:xfrm>
            <a:off x="685800" y="381000"/>
            <a:ext cx="7772400" cy="762000"/>
          </a:xfrm>
        </p:spPr>
        <p:txBody>
          <a:bodyPr/>
          <a:lstStyle/>
          <a:p>
            <a:pPr eaLnBrk="1" hangingPunct="1"/>
            <a:r>
              <a:rPr lang="en-US" b="1" smtClean="0"/>
              <a:t>Correct Algorithm</a:t>
            </a:r>
          </a:p>
        </p:txBody>
      </p:sp>
      <p:sp>
        <p:nvSpPr>
          <p:cNvPr id="10244" name="Rectangle 3"/>
          <p:cNvSpPr>
            <a:spLocks noGrp="1" noChangeArrowheads="1"/>
          </p:cNvSpPr>
          <p:nvPr>
            <p:ph type="body" idx="1"/>
          </p:nvPr>
        </p:nvSpPr>
        <p:spPr>
          <a:xfrm>
            <a:off x="762000" y="1219200"/>
            <a:ext cx="7772400" cy="5029200"/>
          </a:xfrm>
        </p:spPr>
        <p:txBody>
          <a:bodyPr/>
          <a:lstStyle/>
          <a:p>
            <a:pPr algn="just" eaLnBrk="1" hangingPunct="1">
              <a:lnSpc>
                <a:spcPct val="90000"/>
              </a:lnSpc>
            </a:pPr>
            <a:r>
              <a:rPr lang="en-US" smtClean="0">
                <a:cs typeface="Times New Roman" pitchFamily="18" charset="0"/>
              </a:rPr>
              <a:t>It must correctly solve the problem for any valid input data. </a:t>
            </a:r>
          </a:p>
          <a:p>
            <a:pPr algn="just" eaLnBrk="1" hangingPunct="1">
              <a:lnSpc>
                <a:spcPct val="90000"/>
              </a:lnSpc>
            </a:pPr>
            <a:r>
              <a:rPr lang="en-US" smtClean="0">
                <a:cs typeface="Times New Roman" pitchFamily="18" charset="0"/>
              </a:rPr>
              <a:t>For the same input data, it must always give the same answer. </a:t>
            </a:r>
          </a:p>
          <a:p>
            <a:pPr algn="just" eaLnBrk="1" hangingPunct="1">
              <a:lnSpc>
                <a:spcPct val="90000"/>
              </a:lnSpc>
            </a:pPr>
            <a:r>
              <a:rPr lang="en-US" smtClean="0">
                <a:cs typeface="Times New Roman" pitchFamily="18" charset="0"/>
              </a:rPr>
              <a:t>Invalid input data should produce an error message or some other indication that the algorithm cannot correctly solve the problem. It should not produce an answer when given incorrect data since the user will think that the answer is valid.</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5C56B240-FBBB-4CC7-B0C4-09EBB53F16AB}" type="slidenum">
              <a:rPr lang="en-US" smtClean="0"/>
              <a:pPr/>
              <a:t>18</a:t>
            </a:fld>
            <a:endParaRPr lang="en-US" smtClean="0"/>
          </a:p>
        </p:txBody>
      </p:sp>
      <p:sp>
        <p:nvSpPr>
          <p:cNvPr id="11267" name="Rectangle 2"/>
          <p:cNvSpPr>
            <a:spLocks noGrp="1" noChangeArrowheads="1"/>
          </p:cNvSpPr>
          <p:nvPr>
            <p:ph type="title"/>
          </p:nvPr>
        </p:nvSpPr>
        <p:spPr>
          <a:xfrm>
            <a:off x="685800" y="609600"/>
            <a:ext cx="7772400" cy="838200"/>
          </a:xfrm>
        </p:spPr>
        <p:txBody>
          <a:bodyPr/>
          <a:lstStyle/>
          <a:p>
            <a:pPr eaLnBrk="1" hangingPunct="1"/>
            <a:r>
              <a:rPr lang="en-US" b="1" smtClean="0"/>
              <a:t>Abstraction</a:t>
            </a:r>
          </a:p>
        </p:txBody>
      </p:sp>
      <p:sp>
        <p:nvSpPr>
          <p:cNvPr id="11268" name="Rectangle 3"/>
          <p:cNvSpPr>
            <a:spLocks noGrp="1" noChangeArrowheads="1"/>
          </p:cNvSpPr>
          <p:nvPr>
            <p:ph type="body" idx="1"/>
          </p:nvPr>
        </p:nvSpPr>
        <p:spPr>
          <a:xfrm>
            <a:off x="685800" y="1524000"/>
            <a:ext cx="7772400" cy="4572000"/>
          </a:xfrm>
        </p:spPr>
        <p:txBody>
          <a:bodyPr/>
          <a:lstStyle/>
          <a:p>
            <a:pPr eaLnBrk="1" hangingPunct="1">
              <a:lnSpc>
                <a:spcPct val="90000"/>
              </a:lnSpc>
              <a:buFontTx/>
              <a:buNone/>
            </a:pPr>
            <a:r>
              <a:rPr lang="en-US" smtClean="0"/>
              <a:t>	</a:t>
            </a:r>
            <a:r>
              <a:rPr lang="en-US" u="sng" smtClean="0"/>
              <a:t>Idea</a:t>
            </a:r>
            <a:r>
              <a:rPr lang="en-US" smtClean="0"/>
              <a:t>: Define/implement the general idea, isolate the details.</a:t>
            </a:r>
          </a:p>
          <a:p>
            <a:pPr eaLnBrk="1" hangingPunct="1">
              <a:lnSpc>
                <a:spcPct val="90000"/>
              </a:lnSpc>
            </a:pPr>
            <a:r>
              <a:rPr lang="en-US" smtClean="0"/>
              <a:t>The steps in the algorithm should be grouped into related modules or blocks.</a:t>
            </a:r>
          </a:p>
          <a:p>
            <a:pPr eaLnBrk="1" hangingPunct="1">
              <a:lnSpc>
                <a:spcPct val="90000"/>
              </a:lnSpc>
            </a:pPr>
            <a:r>
              <a:rPr lang="en-US" smtClean="0"/>
              <a:t>You may use one module inside another module.</a:t>
            </a:r>
          </a:p>
          <a:p>
            <a:pPr eaLnBrk="1" hangingPunct="1">
              <a:lnSpc>
                <a:spcPct val="90000"/>
              </a:lnSpc>
            </a:pPr>
            <a:r>
              <a:rPr lang="en-US" smtClean="0"/>
              <a:t>You may refer to other algorithms by name instead of including all of their steps in the current algorithm.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B265CFCC-24B4-4652-AF8B-59ED339CE303}" type="slidenum">
              <a:rPr lang="en-US" smtClean="0"/>
              <a:pPr/>
              <a:t>19</a:t>
            </a:fld>
            <a:endParaRPr lang="en-US" smtClean="0"/>
          </a:p>
        </p:txBody>
      </p:sp>
      <p:sp>
        <p:nvSpPr>
          <p:cNvPr id="12291" name="Rectangle 2"/>
          <p:cNvSpPr>
            <a:spLocks noGrp="1" noChangeArrowheads="1"/>
          </p:cNvSpPr>
          <p:nvPr>
            <p:ph type="title"/>
          </p:nvPr>
        </p:nvSpPr>
        <p:spPr>
          <a:xfrm>
            <a:off x="685800" y="609600"/>
            <a:ext cx="7772400" cy="762000"/>
          </a:xfrm>
        </p:spPr>
        <p:txBody>
          <a:bodyPr/>
          <a:lstStyle/>
          <a:p>
            <a:pPr eaLnBrk="1" hangingPunct="1"/>
            <a:r>
              <a:rPr lang="en-US" b="1" smtClean="0"/>
              <a:t>Levels of Abstraction</a:t>
            </a:r>
          </a:p>
        </p:txBody>
      </p:sp>
      <p:sp>
        <p:nvSpPr>
          <p:cNvPr id="12292" name="Rectangle 3"/>
          <p:cNvSpPr>
            <a:spLocks noGrp="1" noChangeArrowheads="1"/>
          </p:cNvSpPr>
          <p:nvPr>
            <p:ph type="body" idx="1"/>
          </p:nvPr>
        </p:nvSpPr>
        <p:spPr>
          <a:xfrm>
            <a:off x="685800" y="1524000"/>
            <a:ext cx="7772400" cy="4572000"/>
          </a:xfrm>
        </p:spPr>
        <p:txBody>
          <a:bodyPr/>
          <a:lstStyle/>
          <a:p>
            <a:pPr algn="just" eaLnBrk="1" hangingPunct="1"/>
            <a:r>
              <a:rPr lang="en-US" smtClean="0">
                <a:cs typeface="Times New Roman" pitchFamily="18" charset="0"/>
              </a:rPr>
              <a:t>Well-designed algorithms will be organized in terms of abstraction. </a:t>
            </a:r>
          </a:p>
          <a:p>
            <a:pPr algn="just" eaLnBrk="1" hangingPunct="1"/>
            <a:r>
              <a:rPr lang="en-US" smtClean="0">
                <a:cs typeface="Times New Roman" pitchFamily="18" charset="0"/>
              </a:rPr>
              <a:t>The simple instructions that make up each major logical step are hidden inside </a:t>
            </a:r>
            <a:r>
              <a:rPr lang="en-US" b="1" i="1" smtClean="0">
                <a:cs typeface="Times New Roman" pitchFamily="18" charset="0"/>
              </a:rPr>
              <a:t>modules</a:t>
            </a:r>
            <a:r>
              <a:rPr lang="en-US" smtClean="0">
                <a:cs typeface="Times New Roman" pitchFamily="18" charset="0"/>
              </a:rPr>
              <a:t>. </a:t>
            </a:r>
          </a:p>
          <a:p>
            <a:pPr algn="just" eaLnBrk="1" hangingPunct="1"/>
            <a:r>
              <a:rPr lang="en-US" smtClean="0">
                <a:cs typeface="Times New Roman" pitchFamily="18" charset="0"/>
              </a:rPr>
              <a:t>By hiding the details inside appropriate modules, we can understand the main ideas without being distracted.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A70F87C8-CAD9-4CB4-9341-C18CD44AB954}" type="slidenum">
              <a:rPr lang="en-US" altLang="ko-KR"/>
              <a:pPr/>
              <a:t>2</a:t>
            </a:fld>
            <a:endParaRPr lang="en-US" altLang="ko-KR"/>
          </a:p>
        </p:txBody>
      </p:sp>
      <p:sp>
        <p:nvSpPr>
          <p:cNvPr id="4099" name="Rectangle 2"/>
          <p:cNvSpPr>
            <a:spLocks noGrp="1" noChangeArrowheads="1"/>
          </p:cNvSpPr>
          <p:nvPr>
            <p:ph type="title"/>
          </p:nvPr>
        </p:nvSpPr>
        <p:spPr/>
        <p:txBody>
          <a:bodyPr/>
          <a:lstStyle/>
          <a:p>
            <a:pPr eaLnBrk="1" hangingPunct="1"/>
            <a:r>
              <a:rPr lang="en-US" altLang="ko-KR" dirty="0" smtClean="0"/>
              <a:t>about</a:t>
            </a:r>
          </a:p>
        </p:txBody>
      </p:sp>
      <p:sp>
        <p:nvSpPr>
          <p:cNvPr id="4100" name="Rectangle 3"/>
          <p:cNvSpPr>
            <a:spLocks noGrp="1" noChangeArrowheads="1"/>
          </p:cNvSpPr>
          <p:nvPr>
            <p:ph type="body" idx="1"/>
          </p:nvPr>
        </p:nvSpPr>
        <p:spPr/>
        <p:txBody>
          <a:bodyPr>
            <a:normAutofit fontScale="92500" lnSpcReduction="10000"/>
          </a:bodyPr>
          <a:lstStyle/>
          <a:p>
            <a:pPr eaLnBrk="1" hangingPunct="1"/>
            <a:r>
              <a:rPr lang="en-US" altLang="ko-KR" dirty="0" smtClean="0"/>
              <a:t>The computer program development process requires us to</a:t>
            </a:r>
          </a:p>
          <a:p>
            <a:pPr lvl="1" eaLnBrk="1" hangingPunct="1"/>
            <a:r>
              <a:rPr lang="en-US" altLang="ko-KR" dirty="0" smtClean="0">
                <a:solidFill>
                  <a:srgbClr val="FF3300"/>
                </a:solidFill>
              </a:rPr>
              <a:t>represent data</a:t>
            </a:r>
            <a:r>
              <a:rPr lang="en-US" altLang="ko-KR" dirty="0" smtClean="0"/>
              <a:t> in an effective way</a:t>
            </a:r>
          </a:p>
          <a:p>
            <a:pPr lvl="1" eaLnBrk="1" hangingPunct="1"/>
            <a:r>
              <a:rPr lang="en-US" altLang="ko-KR" dirty="0" smtClean="0"/>
              <a:t>develop a suitable step-by-step procedure (</a:t>
            </a:r>
            <a:r>
              <a:rPr lang="en-US" altLang="ko-KR" dirty="0" smtClean="0">
                <a:solidFill>
                  <a:srgbClr val="FF3300"/>
                </a:solidFill>
              </a:rPr>
              <a:t>algorithm</a:t>
            </a:r>
            <a:r>
              <a:rPr lang="en-US" altLang="ko-KR" dirty="0" smtClean="0"/>
              <a:t>), which can be implemented as a computer program</a:t>
            </a:r>
          </a:p>
          <a:p>
            <a:pPr eaLnBrk="1" hangingPunct="1"/>
            <a:r>
              <a:rPr lang="en-US" altLang="ko-KR" dirty="0" smtClean="0"/>
              <a:t>Effective data representation </a:t>
            </a:r>
            <a:r>
              <a:rPr lang="en-US" altLang="ko-KR" b="1" dirty="0" smtClean="0"/>
              <a:t>⇒</a:t>
            </a:r>
            <a:r>
              <a:rPr lang="en-US" altLang="ko-KR" dirty="0" smtClean="0"/>
              <a:t> </a:t>
            </a:r>
            <a:r>
              <a:rPr lang="en-US" altLang="ko-KR" dirty="0" smtClean="0">
                <a:solidFill>
                  <a:srgbClr val="0000FF"/>
                </a:solidFill>
              </a:rPr>
              <a:t>data structures</a:t>
            </a:r>
          </a:p>
          <a:p>
            <a:pPr eaLnBrk="1" hangingPunct="1"/>
            <a:r>
              <a:rPr lang="en-US" altLang="ko-KR" dirty="0" smtClean="0"/>
              <a:t>Development of a suitable step-by-step procedure </a:t>
            </a:r>
            <a:r>
              <a:rPr lang="en-US" altLang="ko-KR" b="1" dirty="0" smtClean="0"/>
              <a:t>⇒</a:t>
            </a:r>
            <a:r>
              <a:rPr lang="en-US" altLang="ko-KR" dirty="0" smtClean="0"/>
              <a:t> </a:t>
            </a:r>
            <a:r>
              <a:rPr lang="en-US" altLang="ko-KR" dirty="0" smtClean="0">
                <a:solidFill>
                  <a:srgbClr val="0000FF"/>
                </a:solidFill>
              </a:rPr>
              <a:t>algorithm design methods</a:t>
            </a:r>
          </a:p>
          <a:p>
            <a:pPr eaLnBrk="1" hangingPunct="1"/>
            <a:r>
              <a:rPr lang="en-US" altLang="ko-KR" dirty="0" smtClean="0"/>
              <a:t>The study of data structures and algorithms is fundamental to computer science.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00">
                                            <p:txEl>
                                              <p:pRg st="1" end="1"/>
                                            </p:txEl>
                                          </p:spTgt>
                                        </p:tgtEl>
                                        <p:attrNameLst>
                                          <p:attrName>style.visibility</p:attrName>
                                        </p:attrNameLst>
                                      </p:cBhvr>
                                      <p:to>
                                        <p:strVal val="visible"/>
                                      </p:to>
                                    </p:set>
                                    <p:anim calcmode="lin" valueType="num">
                                      <p:cBhvr additive="base">
                                        <p:cTn id="11" dur="500" fill="hold"/>
                                        <p:tgtEl>
                                          <p:spTgt spid="410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100">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100">
                                            <p:txEl>
                                              <p:pRg st="2" end="2"/>
                                            </p:txEl>
                                          </p:spTgt>
                                        </p:tgtEl>
                                        <p:attrNameLst>
                                          <p:attrName>style.visibility</p:attrName>
                                        </p:attrNameLst>
                                      </p:cBhvr>
                                      <p:to>
                                        <p:strVal val="visible"/>
                                      </p:to>
                                    </p:set>
                                    <p:anim calcmode="lin" valueType="num">
                                      <p:cBhvr additive="base">
                                        <p:cTn id="15" dur="500" fill="hold"/>
                                        <p:tgtEl>
                                          <p:spTgt spid="410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1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100">
                                            <p:txEl>
                                              <p:pRg st="3" end="3"/>
                                            </p:txEl>
                                          </p:spTgt>
                                        </p:tgtEl>
                                        <p:attrNameLst>
                                          <p:attrName>style.visibility</p:attrName>
                                        </p:attrNameLst>
                                      </p:cBhvr>
                                      <p:to>
                                        <p:strVal val="visible"/>
                                      </p:to>
                                    </p:set>
                                    <p:anim calcmode="lin" valueType="num">
                                      <p:cBhvr additive="base">
                                        <p:cTn id="21" dur="500" fill="hold"/>
                                        <p:tgtEl>
                                          <p:spTgt spid="4100">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1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100">
                                            <p:txEl>
                                              <p:pRg st="4" end="4"/>
                                            </p:txEl>
                                          </p:spTgt>
                                        </p:tgtEl>
                                        <p:attrNameLst>
                                          <p:attrName>style.visibility</p:attrName>
                                        </p:attrNameLst>
                                      </p:cBhvr>
                                      <p:to>
                                        <p:strVal val="visible"/>
                                      </p:to>
                                    </p:set>
                                    <p:anim calcmode="lin" valueType="num">
                                      <p:cBhvr additive="base">
                                        <p:cTn id="27" dur="500" fill="hold"/>
                                        <p:tgtEl>
                                          <p:spTgt spid="410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1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100">
                                            <p:txEl>
                                              <p:pRg st="5" end="5"/>
                                            </p:txEl>
                                          </p:spTgt>
                                        </p:tgtEl>
                                        <p:attrNameLst>
                                          <p:attrName>style.visibility</p:attrName>
                                        </p:attrNameLst>
                                      </p:cBhvr>
                                      <p:to>
                                        <p:strVal val="visible"/>
                                      </p:to>
                                    </p:set>
                                    <p:anim calcmode="lin" valueType="num">
                                      <p:cBhvr additive="base">
                                        <p:cTn id="33" dur="500" fill="hold"/>
                                        <p:tgtEl>
                                          <p:spTgt spid="410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10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4AB2E43F-ADF9-4FAF-B96E-A9D484D0D054}" type="slidenum">
              <a:rPr lang="en-US" smtClean="0"/>
              <a:pPr/>
              <a:t>20</a:t>
            </a:fld>
            <a:endParaRPr lang="en-US" smtClean="0"/>
          </a:p>
        </p:txBody>
      </p:sp>
      <p:sp>
        <p:nvSpPr>
          <p:cNvPr id="13315" name="Rectangle 2"/>
          <p:cNvSpPr>
            <a:spLocks noGrp="1" noChangeArrowheads="1"/>
          </p:cNvSpPr>
          <p:nvPr>
            <p:ph type="title"/>
          </p:nvPr>
        </p:nvSpPr>
        <p:spPr>
          <a:xfrm>
            <a:off x="685800" y="457200"/>
            <a:ext cx="7772400" cy="762000"/>
          </a:xfrm>
        </p:spPr>
        <p:txBody>
          <a:bodyPr/>
          <a:lstStyle/>
          <a:p>
            <a:pPr eaLnBrk="1" hangingPunct="1"/>
            <a:r>
              <a:rPr lang="en-US" sz="4000" b="1" smtClean="0">
                <a:cs typeface="Times New Roman" pitchFamily="18" charset="0"/>
              </a:rPr>
              <a:t>Computational Abstractions</a:t>
            </a:r>
            <a:r>
              <a:rPr lang="en-US" smtClean="0"/>
              <a:t> </a:t>
            </a:r>
          </a:p>
        </p:txBody>
      </p:sp>
      <p:sp>
        <p:nvSpPr>
          <p:cNvPr id="13316" name="Rectangle 3"/>
          <p:cNvSpPr>
            <a:spLocks noGrp="1" noChangeArrowheads="1"/>
          </p:cNvSpPr>
          <p:nvPr>
            <p:ph type="body" idx="1"/>
          </p:nvPr>
        </p:nvSpPr>
        <p:spPr>
          <a:xfrm>
            <a:off x="685800" y="1371600"/>
            <a:ext cx="7772400" cy="4724400"/>
          </a:xfrm>
        </p:spPr>
        <p:txBody>
          <a:bodyPr/>
          <a:lstStyle/>
          <a:p>
            <a:pPr eaLnBrk="1" hangingPunct="1"/>
            <a:r>
              <a:rPr lang="en-US" sz="2800" b="1" smtClean="0"/>
              <a:t>Problem</a:t>
            </a:r>
            <a:r>
              <a:rPr lang="en-US" sz="2800" smtClean="0"/>
              <a:t>: Calculating a letter grade for the course, based on a student’s various numerical scores (exam, quiz, and hw) and on the weights assigned to each</a:t>
            </a:r>
          </a:p>
          <a:p>
            <a:pPr eaLnBrk="1" hangingPunct="1">
              <a:buFontTx/>
              <a:buNone/>
            </a:pPr>
            <a:endParaRPr lang="en-US" sz="2800" smtClean="0"/>
          </a:p>
          <a:p>
            <a:pPr eaLnBrk="1" hangingPunct="1"/>
            <a:r>
              <a:rPr lang="en-US" sz="2800" b="1" smtClean="0"/>
              <a:t>Inputs</a:t>
            </a:r>
            <a:r>
              <a:rPr lang="en-US" sz="2800" smtClean="0"/>
              <a:t>: Student’s name, hw average, quiz average,  exam score, their respective weights</a:t>
            </a:r>
          </a:p>
          <a:p>
            <a:pPr eaLnBrk="1" hangingPunct="1">
              <a:buFontTx/>
              <a:buNone/>
            </a:pPr>
            <a:endParaRPr lang="en-US" sz="2800" b="1" smtClean="0"/>
          </a:p>
          <a:p>
            <a:pPr eaLnBrk="1" hangingPunct="1"/>
            <a:r>
              <a:rPr lang="en-US" sz="2800" b="1" smtClean="0"/>
              <a:t>Output</a:t>
            </a:r>
            <a:r>
              <a:rPr lang="en-US" sz="2800" smtClean="0"/>
              <a:t>: Letter grade for the student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AE60AEE8-F8DC-4E4F-9809-926B6D103BE5}" type="slidenum">
              <a:rPr lang="en-US" smtClean="0"/>
              <a:pPr/>
              <a:t>21</a:t>
            </a:fld>
            <a:endParaRPr lang="en-US" smtClean="0"/>
          </a:p>
        </p:txBody>
      </p:sp>
      <p:sp>
        <p:nvSpPr>
          <p:cNvPr id="15363" name="Rectangle 2"/>
          <p:cNvSpPr>
            <a:spLocks noGrp="1" noChangeArrowheads="1"/>
          </p:cNvSpPr>
          <p:nvPr>
            <p:ph type="title"/>
          </p:nvPr>
        </p:nvSpPr>
        <p:spPr>
          <a:xfrm>
            <a:off x="609600" y="304800"/>
            <a:ext cx="7772400" cy="685800"/>
          </a:xfrm>
        </p:spPr>
        <p:txBody>
          <a:bodyPr>
            <a:normAutofit fontScale="90000"/>
          </a:bodyPr>
          <a:lstStyle/>
          <a:p>
            <a:pPr eaLnBrk="1" hangingPunct="1"/>
            <a:r>
              <a:rPr lang="en-US" sz="4000" b="1" smtClean="0">
                <a:cs typeface="Times New Roman" pitchFamily="18" charset="0"/>
              </a:rPr>
              <a:t>Software Development</a:t>
            </a:r>
            <a:r>
              <a:rPr lang="en-US" smtClean="0"/>
              <a:t> </a:t>
            </a:r>
          </a:p>
        </p:txBody>
      </p:sp>
      <p:sp>
        <p:nvSpPr>
          <p:cNvPr id="15364" name="Rectangle 3"/>
          <p:cNvSpPr>
            <a:spLocks noGrp="1" noChangeArrowheads="1"/>
          </p:cNvSpPr>
          <p:nvPr>
            <p:ph type="body" idx="1"/>
          </p:nvPr>
        </p:nvSpPr>
        <p:spPr>
          <a:xfrm>
            <a:off x="304800" y="914400"/>
            <a:ext cx="8839200" cy="5638800"/>
          </a:xfrm>
        </p:spPr>
        <p:txBody>
          <a:bodyPr/>
          <a:lstStyle/>
          <a:p>
            <a:pPr marL="533400" indent="-533400" eaLnBrk="1" hangingPunct="1">
              <a:buFontTx/>
              <a:buAutoNum type="arabicPeriod"/>
            </a:pPr>
            <a:r>
              <a:rPr lang="en-US" sz="2800" smtClean="0"/>
              <a:t>Problem Understanding</a:t>
            </a:r>
          </a:p>
          <a:p>
            <a:pPr marL="914400" lvl="1" indent="-457200" eaLnBrk="1" hangingPunct="1"/>
            <a:r>
              <a:rPr lang="en-US" sz="2400" smtClean="0"/>
              <a:t>Read the problem carefully and try to understand what is required for its solution.</a:t>
            </a:r>
          </a:p>
          <a:p>
            <a:pPr marL="533400" indent="-533400" eaLnBrk="1" hangingPunct="1">
              <a:buFontTx/>
              <a:buAutoNum type="arabicPeriod"/>
            </a:pPr>
            <a:r>
              <a:rPr lang="en-US" sz="2800" smtClean="0"/>
              <a:t>Analysis</a:t>
            </a:r>
          </a:p>
          <a:p>
            <a:pPr marL="914400" lvl="1" indent="-457200" eaLnBrk="1" hangingPunct="1"/>
            <a:r>
              <a:rPr lang="en-US" sz="2400" smtClean="0"/>
              <a:t>Identify problem inputs and outputs.</a:t>
            </a:r>
          </a:p>
          <a:p>
            <a:pPr marL="533400" indent="-533400" eaLnBrk="1" hangingPunct="1">
              <a:buFontTx/>
              <a:buAutoNum type="arabicPeriod"/>
            </a:pPr>
            <a:r>
              <a:rPr lang="en-US" sz="2800" smtClean="0"/>
              <a:t>Design (Top-down design)</a:t>
            </a:r>
          </a:p>
          <a:p>
            <a:pPr marL="914400" lvl="1" indent="-457200" eaLnBrk="1" hangingPunct="1"/>
            <a:r>
              <a:rPr lang="en-US" sz="2400" smtClean="0"/>
              <a:t>Map out the modular structure of your algorithm. Give a descriptive identifier for each module. </a:t>
            </a:r>
          </a:p>
          <a:p>
            <a:pPr marL="914400" lvl="1" indent="-457200" eaLnBrk="1" hangingPunct="1"/>
            <a:r>
              <a:rPr lang="en-US" sz="2400" smtClean="0"/>
              <a:t>Refine your modular design. Does each module do only one logical task?  Subdivide any module that does not, as many times as necessary.</a:t>
            </a:r>
          </a:p>
          <a:p>
            <a:pPr marL="914400" lvl="1" indent="-457200" eaLnBrk="1" hangingPunct="1"/>
            <a:r>
              <a:rPr lang="en-US" sz="2400" smtClean="0"/>
              <a:t>Define the interface of each module before writing any code.</a:t>
            </a:r>
          </a:p>
          <a:p>
            <a:pPr marL="914400" lvl="1" indent="-457200" eaLnBrk="1" hangingPunct="1"/>
            <a:r>
              <a:rPr lang="en-US" sz="2400" smtClean="0"/>
              <a:t>Begin the bottom-up work of constructing each module.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F16C93B1-2F06-4BC6-82B1-91FAD0ACE8DA}" type="slidenum">
              <a:rPr lang="en-US" smtClean="0"/>
              <a:pPr/>
              <a:t>22</a:t>
            </a:fld>
            <a:endParaRPr lang="en-US" smtClean="0"/>
          </a:p>
        </p:txBody>
      </p:sp>
      <p:sp>
        <p:nvSpPr>
          <p:cNvPr id="16387" name="Rectangle 2"/>
          <p:cNvSpPr>
            <a:spLocks noGrp="1" noChangeArrowheads="1"/>
          </p:cNvSpPr>
          <p:nvPr>
            <p:ph type="body" idx="1"/>
          </p:nvPr>
        </p:nvSpPr>
        <p:spPr>
          <a:xfrm>
            <a:off x="685800" y="685800"/>
            <a:ext cx="7772400" cy="5410200"/>
          </a:xfrm>
        </p:spPr>
        <p:txBody>
          <a:bodyPr/>
          <a:lstStyle/>
          <a:p>
            <a:pPr marL="609600" indent="-609600" eaLnBrk="1" hangingPunct="1">
              <a:buFontTx/>
              <a:buAutoNum type="arabicPeriod" startAt="4"/>
            </a:pPr>
            <a:r>
              <a:rPr lang="en-US" sz="2800" smtClean="0"/>
              <a:t>Implementation</a:t>
            </a:r>
          </a:p>
          <a:p>
            <a:pPr marL="990600" lvl="1" indent="-533400" eaLnBrk="1" hangingPunct="1"/>
            <a:r>
              <a:rPr lang="en-US" sz="2400" smtClean="0"/>
              <a:t>Implement the algorithm as a (C) program.</a:t>
            </a:r>
          </a:p>
          <a:p>
            <a:pPr marL="990600" lvl="1" indent="-533400" eaLnBrk="1" hangingPunct="1"/>
            <a:r>
              <a:rPr lang="en-US" sz="2400" smtClean="0"/>
              <a:t>Convert steps of the algorithm into programming language statements.</a:t>
            </a:r>
          </a:p>
          <a:p>
            <a:pPr marL="609600" indent="-609600" eaLnBrk="1" hangingPunct="1">
              <a:buFontTx/>
              <a:buAutoNum type="arabicPeriod" startAt="5"/>
            </a:pPr>
            <a:r>
              <a:rPr lang="en-US" sz="2800" smtClean="0"/>
              <a:t>Testing and Verification</a:t>
            </a:r>
          </a:p>
          <a:p>
            <a:pPr marL="990600" lvl="1" indent="-533400" eaLnBrk="1" hangingPunct="1"/>
            <a:r>
              <a:rPr lang="en-US" sz="2400" smtClean="0"/>
              <a:t>Test the completed program, and verify that it works as expected.</a:t>
            </a:r>
          </a:p>
          <a:p>
            <a:pPr marL="990600" lvl="1" indent="-533400" eaLnBrk="1" hangingPunct="1"/>
            <a:r>
              <a:rPr lang="en-US" sz="2400" smtClean="0"/>
              <a:t>Use different test cases (not one) including critical test cases.</a:t>
            </a:r>
          </a:p>
          <a:p>
            <a:pPr marL="609600" indent="-609600" eaLnBrk="1" hangingPunct="1">
              <a:buFontTx/>
              <a:buNone/>
            </a:pPr>
            <a:endParaRPr lang="en-US"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8A665ED5-4747-4B20-8DC0-C9358133923F}" type="slidenum">
              <a:rPr lang="en-US" smtClean="0"/>
              <a:pPr/>
              <a:t>23</a:t>
            </a:fld>
            <a:endParaRPr lang="en-US" smtClean="0"/>
          </a:p>
        </p:txBody>
      </p:sp>
      <p:sp>
        <p:nvSpPr>
          <p:cNvPr id="20483" name="Rectangle 2"/>
          <p:cNvSpPr>
            <a:spLocks noGrp="1" noChangeArrowheads="1"/>
          </p:cNvSpPr>
          <p:nvPr>
            <p:ph type="title"/>
          </p:nvPr>
        </p:nvSpPr>
        <p:spPr>
          <a:xfrm>
            <a:off x="685800" y="609600"/>
            <a:ext cx="7772400" cy="685800"/>
          </a:xfrm>
        </p:spPr>
        <p:txBody>
          <a:bodyPr>
            <a:normAutofit fontScale="90000"/>
          </a:bodyPr>
          <a:lstStyle/>
          <a:p>
            <a:pPr eaLnBrk="1" hangingPunct="1"/>
            <a:r>
              <a:rPr lang="en-US" b="1" smtClean="0">
                <a:cs typeface="Times New Roman" pitchFamily="18" charset="0"/>
              </a:rPr>
              <a:t> Algorithm Components</a:t>
            </a:r>
            <a:r>
              <a:rPr lang="en-US" smtClean="0"/>
              <a:t> </a:t>
            </a:r>
          </a:p>
        </p:txBody>
      </p:sp>
      <p:sp>
        <p:nvSpPr>
          <p:cNvPr id="20484" name="Rectangle 3"/>
          <p:cNvSpPr>
            <a:spLocks noGrp="1" noChangeArrowheads="1"/>
          </p:cNvSpPr>
          <p:nvPr>
            <p:ph type="body" idx="1"/>
          </p:nvPr>
        </p:nvSpPr>
        <p:spPr>
          <a:xfrm>
            <a:off x="685800" y="1447800"/>
            <a:ext cx="7772400" cy="4648200"/>
          </a:xfrm>
        </p:spPr>
        <p:txBody>
          <a:bodyPr/>
          <a:lstStyle/>
          <a:p>
            <a:pPr marL="609600" indent="-609600" eaLnBrk="1" hangingPunct="1">
              <a:buFontTx/>
              <a:buAutoNum type="arabicPeriod"/>
            </a:pPr>
            <a:r>
              <a:rPr lang="en-US" u="sng" smtClean="0">
                <a:cs typeface="Times New Roman" pitchFamily="18" charset="0"/>
              </a:rPr>
              <a:t>Data structures</a:t>
            </a:r>
            <a:r>
              <a:rPr lang="en-US" smtClean="0">
                <a:cs typeface="Times New Roman" pitchFamily="18" charset="0"/>
              </a:rPr>
              <a:t> to hold data.</a:t>
            </a:r>
          </a:p>
          <a:p>
            <a:pPr marL="609600" indent="-609600" eaLnBrk="1" hangingPunct="1">
              <a:buFontTx/>
              <a:buAutoNum type="arabicPeriod"/>
            </a:pPr>
            <a:r>
              <a:rPr lang="en-US" u="sng" smtClean="0">
                <a:cs typeface="Times New Roman" pitchFamily="18" charset="0"/>
              </a:rPr>
              <a:t>Data manipulation instructions </a:t>
            </a:r>
            <a:r>
              <a:rPr lang="en-US" smtClean="0">
                <a:cs typeface="Times New Roman" pitchFamily="18" charset="0"/>
              </a:rPr>
              <a:t>to change data values.</a:t>
            </a:r>
          </a:p>
          <a:p>
            <a:pPr marL="609600" indent="-609600" eaLnBrk="1" hangingPunct="1">
              <a:buFontTx/>
              <a:buAutoNum type="arabicPeriod"/>
            </a:pPr>
            <a:r>
              <a:rPr lang="en-US" u="sng" smtClean="0">
                <a:cs typeface="Times New Roman" pitchFamily="18" charset="0"/>
              </a:rPr>
              <a:t>Conditional expressions</a:t>
            </a:r>
            <a:r>
              <a:rPr lang="en-US" smtClean="0">
                <a:cs typeface="Times New Roman" pitchFamily="18" charset="0"/>
              </a:rPr>
              <a:t> to make decisions</a:t>
            </a:r>
          </a:p>
          <a:p>
            <a:pPr marL="609600" indent="-609600" eaLnBrk="1" hangingPunct="1">
              <a:buFontTx/>
              <a:buAutoNum type="arabicPeriod"/>
            </a:pPr>
            <a:r>
              <a:rPr lang="en-US" u="sng" smtClean="0">
                <a:cs typeface="Times New Roman" pitchFamily="18" charset="0"/>
              </a:rPr>
              <a:t>Control structures</a:t>
            </a:r>
            <a:r>
              <a:rPr lang="en-US" smtClean="0">
                <a:cs typeface="Times New Roman" pitchFamily="18" charset="0"/>
              </a:rPr>
              <a:t> to act on decisions.</a:t>
            </a:r>
          </a:p>
          <a:p>
            <a:pPr marL="609600" indent="-609600" eaLnBrk="1" hangingPunct="1">
              <a:buFontTx/>
              <a:buAutoNum type="arabicPeriod"/>
            </a:pPr>
            <a:r>
              <a:rPr lang="en-US" u="sng" smtClean="0">
                <a:cs typeface="Times New Roman" pitchFamily="18" charset="0"/>
              </a:rPr>
              <a:t>Modules</a:t>
            </a:r>
            <a:r>
              <a:rPr lang="en-US" smtClean="0">
                <a:cs typeface="Times New Roman" pitchFamily="18" charset="0"/>
              </a:rPr>
              <a:t> to make the abstraction manageable by abstraction.</a:t>
            </a:r>
            <a:r>
              <a:rPr lang="en-US"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685800" y="1828800"/>
            <a:ext cx="7772400" cy="4114800"/>
          </a:xfrm>
        </p:spPr>
        <p:txBody>
          <a:bodyPr>
            <a:normAutofit fontScale="92500"/>
          </a:bodyPr>
          <a:lstStyle/>
          <a:p>
            <a:pPr>
              <a:lnSpc>
                <a:spcPct val="90000"/>
              </a:lnSpc>
            </a:pPr>
            <a:r>
              <a:rPr lang="en-US"/>
              <a:t>Queue operations</a:t>
            </a:r>
          </a:p>
          <a:p>
            <a:pPr lvl="1">
              <a:lnSpc>
                <a:spcPct val="90000"/>
              </a:lnSpc>
            </a:pPr>
            <a:r>
              <a:rPr lang="en-US"/>
              <a:t>create</a:t>
            </a:r>
          </a:p>
          <a:p>
            <a:pPr lvl="1">
              <a:lnSpc>
                <a:spcPct val="90000"/>
              </a:lnSpc>
            </a:pPr>
            <a:r>
              <a:rPr lang="en-US"/>
              <a:t>destroy</a:t>
            </a:r>
          </a:p>
          <a:p>
            <a:pPr lvl="1">
              <a:lnSpc>
                <a:spcPct val="90000"/>
              </a:lnSpc>
            </a:pPr>
            <a:r>
              <a:rPr lang="en-US"/>
              <a:t>enqueue</a:t>
            </a:r>
          </a:p>
          <a:p>
            <a:pPr lvl="1">
              <a:lnSpc>
                <a:spcPct val="90000"/>
              </a:lnSpc>
            </a:pPr>
            <a:r>
              <a:rPr lang="en-US"/>
              <a:t>dequeue</a:t>
            </a:r>
          </a:p>
          <a:p>
            <a:pPr lvl="1">
              <a:lnSpc>
                <a:spcPct val="90000"/>
              </a:lnSpc>
            </a:pPr>
            <a:r>
              <a:rPr lang="en-US"/>
              <a:t>is_empty</a:t>
            </a:r>
          </a:p>
          <a:p>
            <a:pPr>
              <a:lnSpc>
                <a:spcPct val="90000"/>
              </a:lnSpc>
            </a:pPr>
            <a:r>
              <a:rPr lang="en-US">
                <a:solidFill>
                  <a:srgbClr val="FF0000"/>
                </a:solidFill>
              </a:rPr>
              <a:t>Queue property</a:t>
            </a:r>
            <a:r>
              <a:rPr lang="en-US"/>
              <a:t>: </a:t>
            </a:r>
            <a:r>
              <a:rPr lang="en-US">
                <a:solidFill>
                  <a:srgbClr val="FF0000"/>
                </a:solidFill>
              </a:rPr>
              <a:t>if </a:t>
            </a:r>
            <a:r>
              <a:rPr lang="en-US"/>
              <a:t>x</a:t>
            </a:r>
            <a:r>
              <a:rPr lang="en-US">
                <a:solidFill>
                  <a:srgbClr val="FF0000"/>
                </a:solidFill>
              </a:rPr>
              <a:t> is enQed before </a:t>
            </a:r>
            <a:r>
              <a:rPr lang="en-US">
                <a:solidFill>
                  <a:schemeClr val="tx2"/>
                </a:solidFill>
              </a:rPr>
              <a:t>y</a:t>
            </a:r>
            <a:r>
              <a:rPr lang="en-US">
                <a:solidFill>
                  <a:srgbClr val="FF0000"/>
                </a:solidFill>
              </a:rPr>
              <a:t> is enQed, then </a:t>
            </a:r>
            <a:r>
              <a:rPr lang="en-US">
                <a:solidFill>
                  <a:schemeClr val="tx2"/>
                </a:solidFill>
              </a:rPr>
              <a:t>x</a:t>
            </a:r>
            <a:r>
              <a:rPr lang="en-US">
                <a:solidFill>
                  <a:srgbClr val="FF0000"/>
                </a:solidFill>
              </a:rPr>
              <a:t> will be deQed before </a:t>
            </a:r>
            <a:r>
              <a:rPr lang="en-US">
                <a:solidFill>
                  <a:schemeClr val="tx2"/>
                </a:solidFill>
              </a:rPr>
              <a:t>y</a:t>
            </a:r>
            <a:r>
              <a:rPr lang="en-US">
                <a:solidFill>
                  <a:srgbClr val="FF0000"/>
                </a:solidFill>
              </a:rPr>
              <a:t> is deQed</a:t>
            </a:r>
          </a:p>
          <a:p>
            <a:pPr>
              <a:lnSpc>
                <a:spcPct val="90000"/>
              </a:lnSpc>
              <a:buFontTx/>
              <a:buNone/>
            </a:pPr>
            <a:r>
              <a:rPr lang="en-US"/>
              <a:t>	FIFO: First In First Out</a:t>
            </a:r>
          </a:p>
        </p:txBody>
      </p:sp>
      <p:sp>
        <p:nvSpPr>
          <p:cNvPr id="15362" name="Rectangle 2"/>
          <p:cNvSpPr>
            <a:spLocks noGrp="1" noChangeArrowheads="1"/>
          </p:cNvSpPr>
          <p:nvPr>
            <p:ph type="title"/>
          </p:nvPr>
        </p:nvSpPr>
        <p:spPr/>
        <p:txBody>
          <a:bodyPr/>
          <a:lstStyle/>
          <a:p>
            <a:r>
              <a:rPr lang="en-US"/>
              <a:t>First Example: Queue ADT</a:t>
            </a:r>
          </a:p>
        </p:txBody>
      </p:sp>
      <p:sp>
        <p:nvSpPr>
          <p:cNvPr id="15365" name="Rectangle 5"/>
          <p:cNvSpPr>
            <a:spLocks noChangeArrowheads="1"/>
          </p:cNvSpPr>
          <p:nvPr/>
        </p:nvSpPr>
        <p:spPr bwMode="auto">
          <a:xfrm>
            <a:off x="4343400" y="2819400"/>
            <a:ext cx="1981200" cy="1143000"/>
          </a:xfrm>
          <a:prstGeom prst="rect">
            <a:avLst/>
          </a:prstGeom>
          <a:noFill/>
          <a:ln w="9525">
            <a:solidFill>
              <a:schemeClr val="accent2"/>
            </a:solidFill>
            <a:miter lim="800000"/>
            <a:headEnd/>
            <a:tailEnd/>
          </a:ln>
          <a:effectLst/>
        </p:spPr>
        <p:txBody>
          <a:bodyPr wrap="none" anchor="ctr"/>
          <a:lstStyle/>
          <a:p>
            <a:pPr algn="ctr"/>
            <a:r>
              <a:rPr lang="en-US">
                <a:solidFill>
                  <a:schemeClr val="accent2"/>
                </a:solidFill>
              </a:rPr>
              <a:t>F E D C B</a:t>
            </a:r>
          </a:p>
        </p:txBody>
      </p:sp>
      <p:sp>
        <p:nvSpPr>
          <p:cNvPr id="15364" name="Line 4"/>
          <p:cNvSpPr>
            <a:spLocks noChangeShapeType="1"/>
          </p:cNvSpPr>
          <p:nvPr/>
        </p:nvSpPr>
        <p:spPr bwMode="auto">
          <a:xfrm>
            <a:off x="3276600" y="3390900"/>
            <a:ext cx="1066800" cy="0"/>
          </a:xfrm>
          <a:prstGeom prst="line">
            <a:avLst/>
          </a:prstGeom>
          <a:noFill/>
          <a:ln w="9525">
            <a:solidFill>
              <a:schemeClr val="accent2"/>
            </a:solidFill>
            <a:round/>
            <a:headEnd/>
            <a:tailEnd type="triangle" w="med" len="med"/>
          </a:ln>
          <a:effectLst/>
        </p:spPr>
        <p:txBody>
          <a:bodyPr wrap="none" anchor="ctr"/>
          <a:lstStyle/>
          <a:p>
            <a:endParaRPr lang="en-US"/>
          </a:p>
        </p:txBody>
      </p:sp>
      <p:sp>
        <p:nvSpPr>
          <p:cNvPr id="15367" name="Text Box 7"/>
          <p:cNvSpPr txBox="1">
            <a:spLocks noChangeArrowheads="1"/>
          </p:cNvSpPr>
          <p:nvPr/>
        </p:nvSpPr>
        <p:spPr bwMode="auto">
          <a:xfrm>
            <a:off x="3200400" y="3062288"/>
            <a:ext cx="1030288" cy="396875"/>
          </a:xfrm>
          <a:prstGeom prst="rect">
            <a:avLst/>
          </a:prstGeom>
          <a:noFill/>
          <a:ln w="9525">
            <a:noFill/>
            <a:miter lim="800000"/>
            <a:headEnd/>
            <a:tailEnd/>
          </a:ln>
          <a:effectLst/>
        </p:spPr>
        <p:txBody>
          <a:bodyPr wrap="none">
            <a:spAutoFit/>
          </a:bodyPr>
          <a:lstStyle/>
          <a:p>
            <a:r>
              <a:rPr lang="en-US" sz="2000">
                <a:solidFill>
                  <a:schemeClr val="accent2"/>
                </a:solidFill>
              </a:rPr>
              <a:t>enqueue</a:t>
            </a:r>
          </a:p>
        </p:txBody>
      </p:sp>
      <p:sp>
        <p:nvSpPr>
          <p:cNvPr id="15366" name="Line 6"/>
          <p:cNvSpPr>
            <a:spLocks noChangeShapeType="1"/>
          </p:cNvSpPr>
          <p:nvPr/>
        </p:nvSpPr>
        <p:spPr bwMode="auto">
          <a:xfrm>
            <a:off x="6324600" y="3390900"/>
            <a:ext cx="1066800" cy="0"/>
          </a:xfrm>
          <a:prstGeom prst="line">
            <a:avLst/>
          </a:prstGeom>
          <a:noFill/>
          <a:ln w="9525">
            <a:solidFill>
              <a:schemeClr val="accent2"/>
            </a:solidFill>
            <a:round/>
            <a:headEnd/>
            <a:tailEnd type="triangle" w="med" len="med"/>
          </a:ln>
          <a:effectLst/>
        </p:spPr>
        <p:txBody>
          <a:bodyPr wrap="none" anchor="ctr"/>
          <a:lstStyle/>
          <a:p>
            <a:endParaRPr lang="en-US"/>
          </a:p>
        </p:txBody>
      </p:sp>
      <p:sp>
        <p:nvSpPr>
          <p:cNvPr id="15368" name="Text Box 8"/>
          <p:cNvSpPr txBox="1">
            <a:spLocks noChangeArrowheads="1"/>
          </p:cNvSpPr>
          <p:nvPr/>
        </p:nvSpPr>
        <p:spPr bwMode="auto">
          <a:xfrm>
            <a:off x="6284913" y="3048000"/>
            <a:ext cx="1030287" cy="396875"/>
          </a:xfrm>
          <a:prstGeom prst="rect">
            <a:avLst/>
          </a:prstGeom>
          <a:noFill/>
          <a:ln w="9525">
            <a:noFill/>
            <a:miter lim="800000"/>
            <a:headEnd/>
            <a:tailEnd/>
          </a:ln>
          <a:effectLst/>
        </p:spPr>
        <p:txBody>
          <a:bodyPr wrap="none">
            <a:spAutoFit/>
          </a:bodyPr>
          <a:lstStyle/>
          <a:p>
            <a:r>
              <a:rPr lang="en-US" sz="2000">
                <a:solidFill>
                  <a:schemeClr val="accent2"/>
                </a:solidFill>
              </a:rPr>
              <a:t>dequeue</a:t>
            </a:r>
          </a:p>
        </p:txBody>
      </p:sp>
      <p:sp>
        <p:nvSpPr>
          <p:cNvPr id="15369" name="Text Box 9"/>
          <p:cNvSpPr txBox="1">
            <a:spLocks noChangeArrowheads="1"/>
          </p:cNvSpPr>
          <p:nvPr/>
        </p:nvSpPr>
        <p:spPr bwMode="auto">
          <a:xfrm>
            <a:off x="2819400" y="3162300"/>
            <a:ext cx="404813" cy="457200"/>
          </a:xfrm>
          <a:prstGeom prst="rect">
            <a:avLst/>
          </a:prstGeom>
          <a:noFill/>
          <a:ln w="9525">
            <a:noFill/>
            <a:miter lim="800000"/>
            <a:headEnd/>
            <a:tailEnd/>
          </a:ln>
          <a:effectLst/>
        </p:spPr>
        <p:txBody>
          <a:bodyPr wrap="none">
            <a:spAutoFit/>
          </a:bodyPr>
          <a:lstStyle/>
          <a:p>
            <a:r>
              <a:rPr lang="en-US">
                <a:solidFill>
                  <a:schemeClr val="accent2"/>
                </a:solidFill>
              </a:rPr>
              <a:t>G</a:t>
            </a:r>
          </a:p>
        </p:txBody>
      </p:sp>
      <p:sp>
        <p:nvSpPr>
          <p:cNvPr id="15370" name="Text Box 10"/>
          <p:cNvSpPr txBox="1">
            <a:spLocks noChangeArrowheads="1"/>
          </p:cNvSpPr>
          <p:nvPr/>
        </p:nvSpPr>
        <p:spPr bwMode="auto">
          <a:xfrm>
            <a:off x="7443788" y="3162300"/>
            <a:ext cx="414337" cy="466725"/>
          </a:xfrm>
          <a:prstGeom prst="rect">
            <a:avLst/>
          </a:prstGeom>
          <a:noFill/>
          <a:ln w="9525">
            <a:solidFill>
              <a:schemeClr val="accent2"/>
            </a:solidFill>
            <a:miter lim="800000"/>
            <a:headEnd/>
            <a:tailEnd/>
          </a:ln>
          <a:effectLst/>
        </p:spPr>
        <p:txBody>
          <a:bodyPr wrap="none">
            <a:spAutoFit/>
          </a:bodyPr>
          <a:lstStyle/>
          <a:p>
            <a:r>
              <a:rPr lang="en-US">
                <a:solidFill>
                  <a:schemeClr val="accent2"/>
                </a:solidFill>
              </a:rPr>
              <a:t>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Applications of the Q</a:t>
            </a:r>
          </a:p>
        </p:txBody>
      </p:sp>
      <p:sp>
        <p:nvSpPr>
          <p:cNvPr id="59395" name="Rectangle 3"/>
          <p:cNvSpPr>
            <a:spLocks noGrp="1" noChangeArrowheads="1"/>
          </p:cNvSpPr>
          <p:nvPr>
            <p:ph type="body" idx="1"/>
          </p:nvPr>
        </p:nvSpPr>
        <p:spPr>
          <a:xfrm>
            <a:off x="1143000" y="1981200"/>
            <a:ext cx="6705600" cy="4114800"/>
          </a:xfrm>
        </p:spPr>
        <p:txBody>
          <a:bodyPr/>
          <a:lstStyle/>
          <a:p>
            <a:r>
              <a:rPr lang="en-US"/>
              <a:t>Hold jobs for a printer</a:t>
            </a:r>
          </a:p>
          <a:p>
            <a:r>
              <a:rPr lang="en-US"/>
              <a:t>Store packets on network routers</a:t>
            </a:r>
          </a:p>
          <a:p>
            <a:r>
              <a:rPr lang="en-US"/>
              <a:t>Make waitlists fair</a:t>
            </a:r>
          </a:p>
          <a:p>
            <a:r>
              <a:rPr lang="en-US"/>
              <a:t>Breadth first search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ChangeArrowheads="1"/>
          </p:cNvSpPr>
          <p:nvPr>
            <p:ph type="title"/>
          </p:nvPr>
        </p:nvSpPr>
        <p:spPr/>
        <p:txBody>
          <a:bodyPr/>
          <a:lstStyle/>
          <a:p>
            <a:r>
              <a:rPr lang="en-US"/>
              <a:t>Linked List Q Data Structure</a:t>
            </a:r>
          </a:p>
        </p:txBody>
      </p:sp>
      <p:sp>
        <p:nvSpPr>
          <p:cNvPr id="69639" name="Rectangle 1031"/>
          <p:cNvSpPr>
            <a:spLocks noChangeArrowheads="1"/>
          </p:cNvSpPr>
          <p:nvPr/>
        </p:nvSpPr>
        <p:spPr bwMode="auto">
          <a:xfrm>
            <a:off x="2133600" y="1828800"/>
            <a:ext cx="304800" cy="304800"/>
          </a:xfrm>
          <a:prstGeom prst="rect">
            <a:avLst/>
          </a:prstGeom>
          <a:noFill/>
          <a:ln w="9525">
            <a:solidFill>
              <a:schemeClr val="tx1"/>
            </a:solidFill>
            <a:miter lim="800000"/>
            <a:headEnd/>
            <a:tailEnd/>
          </a:ln>
          <a:effectLst/>
        </p:spPr>
        <p:txBody>
          <a:bodyPr wrap="none" anchor="ctr"/>
          <a:lstStyle/>
          <a:p>
            <a:pPr algn="ctr"/>
            <a:r>
              <a:rPr lang="en-US" sz="1800"/>
              <a:t>b</a:t>
            </a:r>
          </a:p>
        </p:txBody>
      </p:sp>
      <p:sp>
        <p:nvSpPr>
          <p:cNvPr id="69640" name="Rectangle 1032"/>
          <p:cNvSpPr>
            <a:spLocks noChangeArrowheads="1"/>
          </p:cNvSpPr>
          <p:nvPr/>
        </p:nvSpPr>
        <p:spPr bwMode="auto">
          <a:xfrm>
            <a:off x="2438400" y="1828800"/>
            <a:ext cx="304800" cy="304800"/>
          </a:xfrm>
          <a:prstGeom prst="rect">
            <a:avLst/>
          </a:prstGeom>
          <a:noFill/>
          <a:ln w="9525">
            <a:solidFill>
              <a:schemeClr val="tx1"/>
            </a:solidFill>
            <a:miter lim="800000"/>
            <a:headEnd/>
            <a:tailEnd/>
          </a:ln>
          <a:effectLst/>
        </p:spPr>
        <p:txBody>
          <a:bodyPr wrap="none" anchor="ctr"/>
          <a:lstStyle/>
          <a:p>
            <a:endParaRPr lang="en-US"/>
          </a:p>
        </p:txBody>
      </p:sp>
      <p:sp>
        <p:nvSpPr>
          <p:cNvPr id="69641" name="Rectangle 1033"/>
          <p:cNvSpPr>
            <a:spLocks noChangeArrowheads="1"/>
          </p:cNvSpPr>
          <p:nvPr/>
        </p:nvSpPr>
        <p:spPr bwMode="auto">
          <a:xfrm>
            <a:off x="2286000" y="1828800"/>
            <a:ext cx="304800" cy="304800"/>
          </a:xfrm>
          <a:prstGeom prst="rect">
            <a:avLst/>
          </a:prstGeom>
          <a:noFill/>
          <a:ln w="9525">
            <a:noFill/>
            <a:miter lim="800000"/>
            <a:headEnd/>
            <a:tailEnd/>
          </a:ln>
          <a:effectLst/>
        </p:spPr>
        <p:txBody>
          <a:bodyPr wrap="none" anchor="ctr"/>
          <a:lstStyle/>
          <a:p>
            <a:endParaRPr lang="en-US"/>
          </a:p>
        </p:txBody>
      </p:sp>
      <p:sp>
        <p:nvSpPr>
          <p:cNvPr id="69642" name="Rectangle 1034"/>
          <p:cNvSpPr>
            <a:spLocks noChangeArrowheads="1"/>
          </p:cNvSpPr>
          <p:nvPr/>
        </p:nvSpPr>
        <p:spPr bwMode="auto">
          <a:xfrm>
            <a:off x="3124200" y="1828800"/>
            <a:ext cx="304800" cy="304800"/>
          </a:xfrm>
          <a:prstGeom prst="rect">
            <a:avLst/>
          </a:prstGeom>
          <a:noFill/>
          <a:ln w="9525">
            <a:solidFill>
              <a:schemeClr val="tx1"/>
            </a:solidFill>
            <a:miter lim="800000"/>
            <a:headEnd/>
            <a:tailEnd/>
          </a:ln>
          <a:effectLst/>
        </p:spPr>
        <p:txBody>
          <a:bodyPr wrap="none" anchor="ctr"/>
          <a:lstStyle/>
          <a:p>
            <a:pPr algn="ctr"/>
            <a:r>
              <a:rPr lang="en-US" sz="1800"/>
              <a:t>c</a:t>
            </a:r>
          </a:p>
        </p:txBody>
      </p:sp>
      <p:sp>
        <p:nvSpPr>
          <p:cNvPr id="69643" name="Rectangle 1035"/>
          <p:cNvSpPr>
            <a:spLocks noChangeArrowheads="1"/>
          </p:cNvSpPr>
          <p:nvPr/>
        </p:nvSpPr>
        <p:spPr bwMode="auto">
          <a:xfrm>
            <a:off x="3429000" y="1828800"/>
            <a:ext cx="304800" cy="304800"/>
          </a:xfrm>
          <a:prstGeom prst="rect">
            <a:avLst/>
          </a:prstGeom>
          <a:noFill/>
          <a:ln w="9525">
            <a:solidFill>
              <a:schemeClr val="tx1"/>
            </a:solidFill>
            <a:miter lim="800000"/>
            <a:headEnd/>
            <a:tailEnd/>
          </a:ln>
          <a:effectLst/>
        </p:spPr>
        <p:txBody>
          <a:bodyPr wrap="none" anchor="ctr"/>
          <a:lstStyle/>
          <a:p>
            <a:endParaRPr lang="en-US"/>
          </a:p>
        </p:txBody>
      </p:sp>
      <p:sp>
        <p:nvSpPr>
          <p:cNvPr id="69644" name="Rectangle 1036"/>
          <p:cNvSpPr>
            <a:spLocks noChangeArrowheads="1"/>
          </p:cNvSpPr>
          <p:nvPr/>
        </p:nvSpPr>
        <p:spPr bwMode="auto">
          <a:xfrm>
            <a:off x="3276600" y="1828800"/>
            <a:ext cx="304800" cy="304800"/>
          </a:xfrm>
          <a:prstGeom prst="rect">
            <a:avLst/>
          </a:prstGeom>
          <a:noFill/>
          <a:ln w="9525">
            <a:noFill/>
            <a:miter lim="800000"/>
            <a:headEnd/>
            <a:tailEnd/>
          </a:ln>
          <a:effectLst/>
        </p:spPr>
        <p:txBody>
          <a:bodyPr wrap="none" anchor="ctr"/>
          <a:lstStyle/>
          <a:p>
            <a:endParaRPr lang="en-US"/>
          </a:p>
        </p:txBody>
      </p:sp>
      <p:cxnSp>
        <p:nvCxnSpPr>
          <p:cNvPr id="69645" name="AutoShape 1037"/>
          <p:cNvCxnSpPr>
            <a:cxnSpLocks noChangeShapeType="1"/>
            <a:stCxn id="69641" idx="3"/>
            <a:endCxn id="69642" idx="1"/>
          </p:cNvCxnSpPr>
          <p:nvPr/>
        </p:nvCxnSpPr>
        <p:spPr bwMode="auto">
          <a:xfrm>
            <a:off x="2590800" y="1981200"/>
            <a:ext cx="533400" cy="0"/>
          </a:xfrm>
          <a:prstGeom prst="straightConnector1">
            <a:avLst/>
          </a:prstGeom>
          <a:noFill/>
          <a:ln w="9525">
            <a:solidFill>
              <a:schemeClr val="tx1"/>
            </a:solidFill>
            <a:round/>
            <a:headEnd/>
            <a:tailEnd type="triangle" w="med" len="med"/>
          </a:ln>
          <a:effectLst/>
        </p:spPr>
      </p:cxnSp>
      <p:sp>
        <p:nvSpPr>
          <p:cNvPr id="69646" name="Rectangle 1038"/>
          <p:cNvSpPr>
            <a:spLocks noChangeArrowheads="1"/>
          </p:cNvSpPr>
          <p:nvPr/>
        </p:nvSpPr>
        <p:spPr bwMode="auto">
          <a:xfrm>
            <a:off x="4114800" y="1828800"/>
            <a:ext cx="304800" cy="304800"/>
          </a:xfrm>
          <a:prstGeom prst="rect">
            <a:avLst/>
          </a:prstGeom>
          <a:noFill/>
          <a:ln w="9525">
            <a:solidFill>
              <a:schemeClr val="tx1"/>
            </a:solidFill>
            <a:miter lim="800000"/>
            <a:headEnd/>
            <a:tailEnd/>
          </a:ln>
          <a:effectLst/>
        </p:spPr>
        <p:txBody>
          <a:bodyPr wrap="none" anchor="ctr"/>
          <a:lstStyle/>
          <a:p>
            <a:pPr algn="ctr"/>
            <a:r>
              <a:rPr lang="en-US" sz="1800"/>
              <a:t>d</a:t>
            </a:r>
          </a:p>
        </p:txBody>
      </p:sp>
      <p:sp>
        <p:nvSpPr>
          <p:cNvPr id="69647" name="Rectangle 1039"/>
          <p:cNvSpPr>
            <a:spLocks noChangeArrowheads="1"/>
          </p:cNvSpPr>
          <p:nvPr/>
        </p:nvSpPr>
        <p:spPr bwMode="auto">
          <a:xfrm>
            <a:off x="4419600" y="1828800"/>
            <a:ext cx="304800" cy="304800"/>
          </a:xfrm>
          <a:prstGeom prst="rect">
            <a:avLst/>
          </a:prstGeom>
          <a:noFill/>
          <a:ln w="9525">
            <a:solidFill>
              <a:schemeClr val="tx1"/>
            </a:solidFill>
            <a:miter lim="800000"/>
            <a:headEnd/>
            <a:tailEnd/>
          </a:ln>
          <a:effectLst/>
        </p:spPr>
        <p:txBody>
          <a:bodyPr wrap="none" anchor="ctr"/>
          <a:lstStyle/>
          <a:p>
            <a:endParaRPr lang="en-US"/>
          </a:p>
        </p:txBody>
      </p:sp>
      <p:sp>
        <p:nvSpPr>
          <p:cNvPr id="69648" name="Rectangle 1040"/>
          <p:cNvSpPr>
            <a:spLocks noChangeArrowheads="1"/>
          </p:cNvSpPr>
          <p:nvPr/>
        </p:nvSpPr>
        <p:spPr bwMode="auto">
          <a:xfrm>
            <a:off x="4267200" y="1828800"/>
            <a:ext cx="304800" cy="304800"/>
          </a:xfrm>
          <a:prstGeom prst="rect">
            <a:avLst/>
          </a:prstGeom>
          <a:noFill/>
          <a:ln w="9525">
            <a:noFill/>
            <a:miter lim="800000"/>
            <a:headEnd/>
            <a:tailEnd/>
          </a:ln>
          <a:effectLst/>
        </p:spPr>
        <p:txBody>
          <a:bodyPr wrap="none" anchor="ctr"/>
          <a:lstStyle/>
          <a:p>
            <a:endParaRPr lang="en-US"/>
          </a:p>
        </p:txBody>
      </p:sp>
      <p:cxnSp>
        <p:nvCxnSpPr>
          <p:cNvPr id="69649" name="AutoShape 1041"/>
          <p:cNvCxnSpPr>
            <a:cxnSpLocks noChangeShapeType="1"/>
            <a:stCxn id="69644" idx="3"/>
            <a:endCxn id="69646" idx="1"/>
          </p:cNvCxnSpPr>
          <p:nvPr/>
        </p:nvCxnSpPr>
        <p:spPr bwMode="auto">
          <a:xfrm>
            <a:off x="3581400" y="1981200"/>
            <a:ext cx="533400" cy="0"/>
          </a:xfrm>
          <a:prstGeom prst="straightConnector1">
            <a:avLst/>
          </a:prstGeom>
          <a:noFill/>
          <a:ln w="9525">
            <a:solidFill>
              <a:schemeClr val="tx1"/>
            </a:solidFill>
            <a:round/>
            <a:headEnd/>
            <a:tailEnd type="triangle" w="med" len="med"/>
          </a:ln>
          <a:effectLst/>
        </p:spPr>
      </p:cxnSp>
      <p:sp>
        <p:nvSpPr>
          <p:cNvPr id="69650" name="Rectangle 1042"/>
          <p:cNvSpPr>
            <a:spLocks noChangeArrowheads="1"/>
          </p:cNvSpPr>
          <p:nvPr/>
        </p:nvSpPr>
        <p:spPr bwMode="auto">
          <a:xfrm>
            <a:off x="5105400" y="1828800"/>
            <a:ext cx="304800" cy="304800"/>
          </a:xfrm>
          <a:prstGeom prst="rect">
            <a:avLst/>
          </a:prstGeom>
          <a:noFill/>
          <a:ln w="9525">
            <a:solidFill>
              <a:schemeClr val="tx1"/>
            </a:solidFill>
            <a:miter lim="800000"/>
            <a:headEnd/>
            <a:tailEnd/>
          </a:ln>
          <a:effectLst/>
        </p:spPr>
        <p:txBody>
          <a:bodyPr wrap="none" anchor="ctr"/>
          <a:lstStyle/>
          <a:p>
            <a:pPr algn="ctr"/>
            <a:r>
              <a:rPr lang="en-US" sz="1800"/>
              <a:t>e</a:t>
            </a:r>
          </a:p>
        </p:txBody>
      </p:sp>
      <p:sp>
        <p:nvSpPr>
          <p:cNvPr id="69651" name="Rectangle 1043"/>
          <p:cNvSpPr>
            <a:spLocks noChangeArrowheads="1"/>
          </p:cNvSpPr>
          <p:nvPr/>
        </p:nvSpPr>
        <p:spPr bwMode="auto">
          <a:xfrm>
            <a:off x="5410200" y="1828800"/>
            <a:ext cx="304800" cy="304800"/>
          </a:xfrm>
          <a:prstGeom prst="rect">
            <a:avLst/>
          </a:prstGeom>
          <a:noFill/>
          <a:ln w="9525">
            <a:solidFill>
              <a:schemeClr val="tx1"/>
            </a:solidFill>
            <a:miter lim="800000"/>
            <a:headEnd/>
            <a:tailEnd/>
          </a:ln>
          <a:effectLst/>
        </p:spPr>
        <p:txBody>
          <a:bodyPr wrap="none" anchor="ctr"/>
          <a:lstStyle/>
          <a:p>
            <a:endParaRPr lang="en-US"/>
          </a:p>
        </p:txBody>
      </p:sp>
      <p:sp>
        <p:nvSpPr>
          <p:cNvPr id="69652" name="Rectangle 1044"/>
          <p:cNvSpPr>
            <a:spLocks noChangeArrowheads="1"/>
          </p:cNvSpPr>
          <p:nvPr/>
        </p:nvSpPr>
        <p:spPr bwMode="auto">
          <a:xfrm>
            <a:off x="5257800" y="1828800"/>
            <a:ext cx="304800" cy="304800"/>
          </a:xfrm>
          <a:prstGeom prst="rect">
            <a:avLst/>
          </a:prstGeom>
          <a:noFill/>
          <a:ln w="9525">
            <a:noFill/>
            <a:miter lim="800000"/>
            <a:headEnd/>
            <a:tailEnd/>
          </a:ln>
          <a:effectLst/>
        </p:spPr>
        <p:txBody>
          <a:bodyPr wrap="none" anchor="ctr"/>
          <a:lstStyle/>
          <a:p>
            <a:endParaRPr lang="en-US"/>
          </a:p>
        </p:txBody>
      </p:sp>
      <p:cxnSp>
        <p:nvCxnSpPr>
          <p:cNvPr id="69653" name="AutoShape 1045"/>
          <p:cNvCxnSpPr>
            <a:cxnSpLocks noChangeShapeType="1"/>
            <a:stCxn id="69648" idx="3"/>
            <a:endCxn id="69650" idx="1"/>
          </p:cNvCxnSpPr>
          <p:nvPr/>
        </p:nvCxnSpPr>
        <p:spPr bwMode="auto">
          <a:xfrm>
            <a:off x="4572000" y="1981200"/>
            <a:ext cx="533400" cy="0"/>
          </a:xfrm>
          <a:prstGeom prst="straightConnector1">
            <a:avLst/>
          </a:prstGeom>
          <a:noFill/>
          <a:ln w="9525">
            <a:solidFill>
              <a:schemeClr val="tx1"/>
            </a:solidFill>
            <a:round/>
            <a:headEnd/>
            <a:tailEnd type="triangle" w="med" len="med"/>
          </a:ln>
          <a:effectLst/>
        </p:spPr>
      </p:cxnSp>
      <p:sp>
        <p:nvSpPr>
          <p:cNvPr id="69654" name="Rectangle 1046"/>
          <p:cNvSpPr>
            <a:spLocks noChangeArrowheads="1"/>
          </p:cNvSpPr>
          <p:nvPr/>
        </p:nvSpPr>
        <p:spPr bwMode="auto">
          <a:xfrm>
            <a:off x="6096000" y="1828800"/>
            <a:ext cx="304800" cy="304800"/>
          </a:xfrm>
          <a:prstGeom prst="rect">
            <a:avLst/>
          </a:prstGeom>
          <a:noFill/>
          <a:ln w="9525">
            <a:solidFill>
              <a:schemeClr val="tx1"/>
            </a:solidFill>
            <a:miter lim="800000"/>
            <a:headEnd/>
            <a:tailEnd/>
          </a:ln>
          <a:effectLst/>
        </p:spPr>
        <p:txBody>
          <a:bodyPr wrap="none" anchor="ctr"/>
          <a:lstStyle/>
          <a:p>
            <a:pPr algn="ctr"/>
            <a:r>
              <a:rPr lang="en-US" sz="1800"/>
              <a:t>f</a:t>
            </a:r>
          </a:p>
        </p:txBody>
      </p:sp>
      <p:sp>
        <p:nvSpPr>
          <p:cNvPr id="69655" name="Rectangle 1047"/>
          <p:cNvSpPr>
            <a:spLocks noChangeArrowheads="1"/>
          </p:cNvSpPr>
          <p:nvPr/>
        </p:nvSpPr>
        <p:spPr bwMode="auto">
          <a:xfrm>
            <a:off x="6400800" y="1828800"/>
            <a:ext cx="304800" cy="304800"/>
          </a:xfrm>
          <a:prstGeom prst="rect">
            <a:avLst/>
          </a:prstGeom>
          <a:noFill/>
          <a:ln w="9525">
            <a:solidFill>
              <a:schemeClr val="tx1"/>
            </a:solidFill>
            <a:miter lim="800000"/>
            <a:headEnd/>
            <a:tailEnd/>
          </a:ln>
          <a:effectLst/>
        </p:spPr>
        <p:txBody>
          <a:bodyPr wrap="none" anchor="ctr"/>
          <a:lstStyle/>
          <a:p>
            <a:endParaRPr lang="en-US"/>
          </a:p>
        </p:txBody>
      </p:sp>
      <p:sp>
        <p:nvSpPr>
          <p:cNvPr id="69656" name="Rectangle 1048"/>
          <p:cNvSpPr>
            <a:spLocks noChangeArrowheads="1"/>
          </p:cNvSpPr>
          <p:nvPr/>
        </p:nvSpPr>
        <p:spPr bwMode="auto">
          <a:xfrm>
            <a:off x="6248400" y="1828800"/>
            <a:ext cx="304800" cy="304800"/>
          </a:xfrm>
          <a:prstGeom prst="rect">
            <a:avLst/>
          </a:prstGeom>
          <a:noFill/>
          <a:ln w="9525">
            <a:noFill/>
            <a:miter lim="800000"/>
            <a:headEnd/>
            <a:tailEnd/>
          </a:ln>
          <a:effectLst/>
        </p:spPr>
        <p:txBody>
          <a:bodyPr wrap="none" anchor="ctr"/>
          <a:lstStyle/>
          <a:p>
            <a:endParaRPr lang="en-US"/>
          </a:p>
        </p:txBody>
      </p:sp>
      <p:cxnSp>
        <p:nvCxnSpPr>
          <p:cNvPr id="69657" name="AutoShape 1049"/>
          <p:cNvCxnSpPr>
            <a:cxnSpLocks noChangeShapeType="1"/>
            <a:stCxn id="69652" idx="3"/>
            <a:endCxn id="69654" idx="1"/>
          </p:cNvCxnSpPr>
          <p:nvPr/>
        </p:nvCxnSpPr>
        <p:spPr bwMode="auto">
          <a:xfrm>
            <a:off x="5562600" y="1981200"/>
            <a:ext cx="533400" cy="0"/>
          </a:xfrm>
          <a:prstGeom prst="straightConnector1">
            <a:avLst/>
          </a:prstGeom>
          <a:noFill/>
          <a:ln w="9525">
            <a:solidFill>
              <a:schemeClr val="tx1"/>
            </a:solidFill>
            <a:round/>
            <a:headEnd/>
            <a:tailEnd type="triangle" w="med" len="med"/>
          </a:ln>
          <a:effectLst/>
        </p:spPr>
      </p:cxnSp>
      <p:sp>
        <p:nvSpPr>
          <p:cNvPr id="69663" name="Line 1055"/>
          <p:cNvSpPr>
            <a:spLocks noChangeShapeType="1"/>
          </p:cNvSpPr>
          <p:nvPr/>
        </p:nvSpPr>
        <p:spPr bwMode="auto">
          <a:xfrm>
            <a:off x="6400800" y="1828800"/>
            <a:ext cx="304800" cy="304800"/>
          </a:xfrm>
          <a:prstGeom prst="line">
            <a:avLst/>
          </a:prstGeom>
          <a:noFill/>
          <a:ln w="9525">
            <a:solidFill>
              <a:schemeClr val="tx1"/>
            </a:solidFill>
            <a:round/>
            <a:headEnd/>
            <a:tailEnd/>
          </a:ln>
          <a:effectLst/>
        </p:spPr>
        <p:txBody>
          <a:bodyPr wrap="none" anchor="ctr"/>
          <a:lstStyle/>
          <a:p>
            <a:endParaRPr lang="en-US"/>
          </a:p>
        </p:txBody>
      </p:sp>
      <p:sp>
        <p:nvSpPr>
          <p:cNvPr id="69664" name="Text Box 1056"/>
          <p:cNvSpPr txBox="1">
            <a:spLocks noChangeArrowheads="1"/>
          </p:cNvSpPr>
          <p:nvPr/>
        </p:nvSpPr>
        <p:spPr bwMode="auto">
          <a:xfrm>
            <a:off x="1997075" y="2406650"/>
            <a:ext cx="581025" cy="336550"/>
          </a:xfrm>
          <a:prstGeom prst="rect">
            <a:avLst/>
          </a:prstGeom>
          <a:noFill/>
          <a:ln w="9525">
            <a:noFill/>
            <a:miter lim="800000"/>
            <a:headEnd/>
            <a:tailEnd/>
          </a:ln>
          <a:effectLst/>
        </p:spPr>
        <p:txBody>
          <a:bodyPr wrap="none">
            <a:spAutoFit/>
          </a:bodyPr>
          <a:lstStyle/>
          <a:p>
            <a:r>
              <a:rPr lang="en-US" sz="1600"/>
              <a:t>front</a:t>
            </a:r>
          </a:p>
        </p:txBody>
      </p:sp>
      <p:sp>
        <p:nvSpPr>
          <p:cNvPr id="69665" name="Text Box 1057"/>
          <p:cNvSpPr txBox="1">
            <a:spLocks noChangeArrowheads="1"/>
          </p:cNvSpPr>
          <p:nvPr/>
        </p:nvSpPr>
        <p:spPr bwMode="auto">
          <a:xfrm>
            <a:off x="5965825" y="2406650"/>
            <a:ext cx="568325" cy="336550"/>
          </a:xfrm>
          <a:prstGeom prst="rect">
            <a:avLst/>
          </a:prstGeom>
          <a:noFill/>
          <a:ln w="9525">
            <a:noFill/>
            <a:miter lim="800000"/>
            <a:headEnd/>
            <a:tailEnd/>
          </a:ln>
          <a:effectLst/>
        </p:spPr>
        <p:txBody>
          <a:bodyPr wrap="none">
            <a:spAutoFit/>
          </a:bodyPr>
          <a:lstStyle/>
          <a:p>
            <a:r>
              <a:rPr lang="en-US" sz="1600"/>
              <a:t>back</a:t>
            </a:r>
          </a:p>
        </p:txBody>
      </p:sp>
      <p:cxnSp>
        <p:nvCxnSpPr>
          <p:cNvPr id="69666" name="AutoShape 1058"/>
          <p:cNvCxnSpPr>
            <a:cxnSpLocks noChangeShapeType="1"/>
            <a:stCxn id="69664" idx="0"/>
            <a:endCxn id="69639" idx="2"/>
          </p:cNvCxnSpPr>
          <p:nvPr/>
        </p:nvCxnSpPr>
        <p:spPr bwMode="auto">
          <a:xfrm flipH="1" flipV="1">
            <a:off x="2286000" y="2133600"/>
            <a:ext cx="1588" cy="273050"/>
          </a:xfrm>
          <a:prstGeom prst="straightConnector1">
            <a:avLst/>
          </a:prstGeom>
          <a:noFill/>
          <a:ln w="9525">
            <a:solidFill>
              <a:schemeClr val="tx1"/>
            </a:solidFill>
            <a:round/>
            <a:headEnd/>
            <a:tailEnd type="triangle" w="med" len="med"/>
          </a:ln>
          <a:effectLst/>
        </p:spPr>
      </p:cxnSp>
      <p:cxnSp>
        <p:nvCxnSpPr>
          <p:cNvPr id="69667" name="AutoShape 1059"/>
          <p:cNvCxnSpPr>
            <a:cxnSpLocks noChangeShapeType="1"/>
            <a:stCxn id="69665" idx="0"/>
            <a:endCxn id="69654" idx="2"/>
          </p:cNvCxnSpPr>
          <p:nvPr/>
        </p:nvCxnSpPr>
        <p:spPr bwMode="auto">
          <a:xfrm flipH="1" flipV="1">
            <a:off x="6248400" y="2133600"/>
            <a:ext cx="1588" cy="273050"/>
          </a:xfrm>
          <a:prstGeom prst="straightConnector1">
            <a:avLst/>
          </a:prstGeom>
          <a:noFill/>
          <a:ln w="9525">
            <a:solidFill>
              <a:schemeClr val="tx1"/>
            </a:solidFill>
            <a:round/>
            <a:headEnd/>
            <a:tailEnd type="triangle" w="med" len="med"/>
          </a:ln>
          <a:effectLst/>
        </p:spPr>
      </p:cxnSp>
      <p:sp>
        <p:nvSpPr>
          <p:cNvPr id="69668" name="Rectangle 1060"/>
          <p:cNvSpPr>
            <a:spLocks noChangeArrowheads="1"/>
          </p:cNvSpPr>
          <p:nvPr/>
        </p:nvSpPr>
        <p:spPr bwMode="auto">
          <a:xfrm>
            <a:off x="533400" y="2895600"/>
            <a:ext cx="4267200" cy="3429000"/>
          </a:xfrm>
          <a:prstGeom prst="rect">
            <a:avLst/>
          </a:prstGeom>
          <a:noFill/>
          <a:ln w="9525">
            <a:noFill/>
            <a:miter lim="800000"/>
            <a:headEnd/>
            <a:tailEnd/>
          </a:ln>
          <a:effectLst/>
        </p:spPr>
        <p:txBody>
          <a:bodyPr/>
          <a:lstStyle/>
          <a:p>
            <a:pPr marL="342900" indent="-342900">
              <a:spcBef>
                <a:spcPct val="20000"/>
              </a:spcBef>
            </a:pPr>
            <a:r>
              <a:rPr lang="en-US" sz="1800" b="1">
                <a:latin typeface="Courier New" pitchFamily="49" charset="0"/>
              </a:rPr>
              <a:t>enqueue(Object x) {</a:t>
            </a:r>
          </a:p>
          <a:p>
            <a:pPr marL="342900" indent="-342900">
              <a:spcBef>
                <a:spcPct val="20000"/>
              </a:spcBef>
            </a:pPr>
            <a:r>
              <a:rPr lang="en-US" sz="1800" b="1">
                <a:latin typeface="Courier New" pitchFamily="49" charset="0"/>
              </a:rPr>
              <a:t>	back-&gt;next = new Node(x);</a:t>
            </a:r>
          </a:p>
          <a:p>
            <a:pPr marL="342900" indent="-342900">
              <a:spcBef>
                <a:spcPct val="20000"/>
              </a:spcBef>
            </a:pPr>
            <a:r>
              <a:rPr lang="en-US" sz="1800" b="1">
                <a:latin typeface="Courier New" pitchFamily="49" charset="0"/>
              </a:rPr>
              <a:t>	back = back-&gt;next; }</a:t>
            </a:r>
          </a:p>
          <a:p>
            <a:pPr marL="342900" indent="-342900">
              <a:spcBef>
                <a:spcPct val="20000"/>
              </a:spcBef>
            </a:pPr>
            <a:endParaRPr lang="en-US" sz="1800" b="1">
              <a:latin typeface="Courier New" pitchFamily="49" charset="0"/>
            </a:endParaRPr>
          </a:p>
          <a:p>
            <a:pPr marL="342900" indent="-342900">
              <a:spcBef>
                <a:spcPct val="20000"/>
              </a:spcBef>
            </a:pPr>
            <a:r>
              <a:rPr lang="en-US" sz="1800" b="1">
                <a:latin typeface="Courier New" pitchFamily="49" charset="0"/>
              </a:rPr>
              <a:t>dequeue() {</a:t>
            </a:r>
          </a:p>
          <a:p>
            <a:pPr marL="342900" indent="-342900">
              <a:spcBef>
                <a:spcPct val="20000"/>
              </a:spcBef>
            </a:pPr>
            <a:r>
              <a:rPr lang="en-US" sz="1800" b="1">
                <a:latin typeface="Courier New" pitchFamily="49" charset="0"/>
              </a:rPr>
              <a:t>	saved = front-&gt;data;</a:t>
            </a:r>
          </a:p>
          <a:p>
            <a:pPr marL="342900" indent="-342900">
              <a:spcBef>
                <a:spcPct val="20000"/>
              </a:spcBef>
            </a:pPr>
            <a:r>
              <a:rPr lang="en-US" sz="1800" b="1">
                <a:latin typeface="Courier New" pitchFamily="49" charset="0"/>
              </a:rPr>
              <a:t>	temp = front;</a:t>
            </a:r>
          </a:p>
          <a:p>
            <a:pPr marL="342900" indent="-342900">
              <a:spcBef>
                <a:spcPct val="20000"/>
              </a:spcBef>
            </a:pPr>
            <a:r>
              <a:rPr lang="en-US" sz="1800" b="1">
                <a:latin typeface="Courier New" pitchFamily="49" charset="0"/>
              </a:rPr>
              <a:t>	front = front-&gt;next;</a:t>
            </a:r>
          </a:p>
          <a:p>
            <a:pPr marL="342900" indent="-342900">
              <a:spcBef>
                <a:spcPct val="20000"/>
              </a:spcBef>
            </a:pPr>
            <a:r>
              <a:rPr lang="en-US" sz="1800" b="1">
                <a:latin typeface="Courier New" pitchFamily="49" charset="0"/>
              </a:rPr>
              <a:t>	delete temp ;</a:t>
            </a:r>
          </a:p>
          <a:p>
            <a:pPr marL="342900" indent="-342900">
              <a:spcBef>
                <a:spcPct val="20000"/>
              </a:spcBef>
            </a:pPr>
            <a:r>
              <a:rPr lang="en-US" sz="1800" b="1">
                <a:latin typeface="Courier New" pitchFamily="49" charset="0"/>
              </a:rPr>
              <a:t>	return saved;}</a:t>
            </a:r>
          </a:p>
        </p:txBody>
      </p:sp>
      <p:sp>
        <p:nvSpPr>
          <p:cNvPr id="69669" name="Rectangle 1061"/>
          <p:cNvSpPr>
            <a:spLocks noChangeArrowheads="1"/>
          </p:cNvSpPr>
          <p:nvPr/>
        </p:nvSpPr>
        <p:spPr bwMode="auto">
          <a:xfrm>
            <a:off x="4876800" y="3505200"/>
            <a:ext cx="3352800" cy="2590800"/>
          </a:xfrm>
          <a:prstGeom prst="rect">
            <a:avLst/>
          </a:prstGeom>
          <a:noFill/>
          <a:ln w="9525">
            <a:noFill/>
            <a:miter lim="800000"/>
            <a:headEnd/>
            <a:tailEnd/>
          </a:ln>
          <a:effectLst/>
        </p:spPr>
        <p:txBody>
          <a:bodyPr/>
          <a:lstStyle/>
          <a:p>
            <a:pPr marL="342900" indent="-342900">
              <a:spcBef>
                <a:spcPct val="20000"/>
              </a:spcBef>
            </a:pPr>
            <a:r>
              <a:rPr lang="en-US">
                <a:solidFill>
                  <a:srgbClr val="FF0000"/>
                </a:solidFill>
              </a:rPr>
              <a:t>What are tradeoffs?</a:t>
            </a:r>
          </a:p>
          <a:p>
            <a:pPr marL="342900" indent="-342900">
              <a:spcBef>
                <a:spcPct val="20000"/>
              </a:spcBef>
              <a:buFontTx/>
              <a:buChar char="•"/>
            </a:pPr>
            <a:r>
              <a:rPr lang="en-US">
                <a:solidFill>
                  <a:srgbClr val="FF0000"/>
                </a:solidFill>
              </a:rPr>
              <a:t>simplicity</a:t>
            </a:r>
          </a:p>
          <a:p>
            <a:pPr marL="342900" indent="-342900">
              <a:spcBef>
                <a:spcPct val="20000"/>
              </a:spcBef>
              <a:buFontTx/>
              <a:buChar char="•"/>
            </a:pPr>
            <a:r>
              <a:rPr lang="en-US">
                <a:solidFill>
                  <a:srgbClr val="FF0000"/>
                </a:solidFill>
              </a:rPr>
              <a:t>speed</a:t>
            </a:r>
          </a:p>
          <a:p>
            <a:pPr marL="342900" indent="-342900">
              <a:spcBef>
                <a:spcPct val="20000"/>
              </a:spcBef>
              <a:buFontTx/>
              <a:buChar char="•"/>
            </a:pPr>
            <a:r>
              <a:rPr lang="en-US">
                <a:solidFill>
                  <a:srgbClr val="FF0000"/>
                </a:solidFill>
              </a:rPr>
              <a:t>robustness</a:t>
            </a:r>
          </a:p>
          <a:p>
            <a:pPr marL="342900" indent="-342900">
              <a:spcBef>
                <a:spcPct val="20000"/>
              </a:spcBef>
              <a:buFontTx/>
              <a:buChar char="•"/>
            </a:pPr>
            <a:r>
              <a:rPr lang="en-US">
                <a:solidFill>
                  <a:srgbClr val="FF0000"/>
                </a:solidFill>
              </a:rPr>
              <a:t>memory usage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609600" indent="-609600" algn="just">
              <a:lnSpc>
                <a:spcPct val="90000"/>
              </a:lnSpc>
              <a:buNone/>
            </a:pPr>
            <a:r>
              <a:rPr lang="en-US" sz="3600" b="1" dirty="0" smtClean="0">
                <a:cs typeface="Times New Roman" pitchFamily="18" charset="0"/>
              </a:rPr>
              <a:t>Course Objectives: </a:t>
            </a:r>
            <a:r>
              <a:rPr lang="en-US" sz="3600" dirty="0" smtClean="0">
                <a:cs typeface="Times New Roman" pitchFamily="18" charset="0"/>
              </a:rPr>
              <a:t>To introduce abstract concepts for data organization and manipulation, to show how these concepts are useful in problem solving. </a:t>
            </a:r>
          </a:p>
          <a:p>
            <a:pPr marL="609600" indent="-609600">
              <a:lnSpc>
                <a:spcPct val="90000"/>
              </a:lnSpc>
              <a:buNone/>
            </a:pPr>
            <a:r>
              <a:rPr lang="en-US" sz="3600" b="1" dirty="0" smtClean="0">
                <a:cs typeface="Times New Roman" pitchFamily="18" charset="0"/>
              </a:rPr>
              <a:t>Prerequisite</a:t>
            </a:r>
            <a:r>
              <a:rPr lang="en-US" sz="3600" dirty="0" smtClean="0">
                <a:cs typeface="Times New Roman" pitchFamily="18" charset="0"/>
              </a:rPr>
              <a:t>: C programming</a:t>
            </a:r>
          </a:p>
          <a:p>
            <a:pPr marL="609600" indent="-609600">
              <a:lnSpc>
                <a:spcPct val="90000"/>
              </a:lnSpc>
              <a:buNone/>
            </a:pPr>
            <a:r>
              <a:rPr lang="en-US" sz="3600" b="1" dirty="0" smtClean="0"/>
              <a:t>References</a:t>
            </a:r>
          </a:p>
          <a:p>
            <a:pPr marL="609600" indent="-609600"/>
            <a:r>
              <a:rPr lang="en-US" dirty="0" smtClean="0"/>
              <a:t>Data Structure using C, </a:t>
            </a:r>
            <a:r>
              <a:rPr lang="en-US" dirty="0" err="1" smtClean="0"/>
              <a:t>Schaum’s</a:t>
            </a:r>
            <a:r>
              <a:rPr lang="en-US" dirty="0" smtClean="0"/>
              <a:t> Series</a:t>
            </a:r>
          </a:p>
          <a:p>
            <a:pPr marL="609600" indent="-609600"/>
            <a:r>
              <a:rPr lang="en-US" dirty="0" smtClean="0"/>
              <a:t>Data Structures and Algorithm Analysis in C, by Mark Allen Weiss, Addison-Wesley.</a:t>
            </a:r>
          </a:p>
          <a:p>
            <a:pPr marL="609600" indent="-609600"/>
            <a:r>
              <a:rPr lang="en-US" altLang="en-US" sz="2600" dirty="0" smtClean="0">
                <a:latin typeface="Arial" charset="0"/>
                <a:cs typeface="Arial" charset="0"/>
              </a:rPr>
              <a:t>Donald E. Knuth, </a:t>
            </a:r>
            <a:r>
              <a:rPr lang="en-US" altLang="en-US" sz="2600" i="1" dirty="0" smtClean="0">
                <a:latin typeface="Arial" charset="0"/>
                <a:cs typeface="Arial" charset="0"/>
              </a:rPr>
              <a:t>The Art of Computer Programming, Volume 1:  Fundamental Algorithms</a:t>
            </a:r>
            <a:r>
              <a:rPr lang="en-US" altLang="en-US" sz="2600" dirty="0" smtClean="0">
                <a:latin typeface="Arial" charset="0"/>
                <a:cs typeface="Arial" charset="0"/>
              </a:rPr>
              <a:t>, 3</a:t>
            </a:r>
            <a:r>
              <a:rPr lang="en-US" altLang="en-US" sz="2600" baseline="30000" dirty="0" smtClean="0">
                <a:latin typeface="Arial" charset="0"/>
                <a:cs typeface="Arial" charset="0"/>
              </a:rPr>
              <a:t>rd</a:t>
            </a:r>
            <a:r>
              <a:rPr lang="en-US" altLang="en-US" sz="2600" dirty="0" smtClean="0">
                <a:latin typeface="Arial" charset="0"/>
                <a:cs typeface="Arial" charset="0"/>
              </a:rPr>
              <a:t> Ed., Addison Wesley, 1997 </a:t>
            </a:r>
          </a:p>
          <a:p>
            <a:pPr marL="609600" indent="-609600"/>
            <a:r>
              <a:rPr lang="en-US" dirty="0" smtClean="0"/>
              <a:t>Problem Solving and Program Design in C, 3rd edition </a:t>
            </a:r>
            <a:r>
              <a:rPr lang="en-US" dirty="0" err="1" smtClean="0"/>
              <a:t>Hanly</a:t>
            </a:r>
            <a:r>
              <a:rPr lang="en-US" dirty="0" smtClean="0"/>
              <a:t> and </a:t>
            </a:r>
            <a:r>
              <a:rPr lang="en-US" dirty="0" err="1" smtClean="0"/>
              <a:t>Koffman</a:t>
            </a:r>
            <a:r>
              <a:rPr lang="en-US" dirty="0" smtClean="0"/>
              <a:t>, Addison-Wesley. </a:t>
            </a:r>
          </a:p>
          <a:p>
            <a:pPr marL="609600" indent="-609600"/>
            <a:r>
              <a:rPr lang="en-US" dirty="0" smtClean="0"/>
              <a:t>Data Structures, Algorithms &amp; Software Principles in C, by T.A. Standish, Addison Wesley, 1995 </a:t>
            </a:r>
            <a:r>
              <a:rPr lang="en-US" dirty="0" smtClean="0">
                <a:cs typeface="Times New Roman" pitchFamily="18" charset="0"/>
              </a:rPr>
              <a: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Courtesy: </a:t>
            </a:r>
          </a:p>
          <a:p>
            <a:r>
              <a:rPr lang="en-US" dirty="0" err="1" smtClean="0"/>
              <a:t>Alon</a:t>
            </a:r>
            <a:r>
              <a:rPr lang="en-US" dirty="0" smtClean="0"/>
              <a:t> Halevy</a:t>
            </a:r>
          </a:p>
          <a:p>
            <a:r>
              <a:rPr lang="en-US" dirty="0" smtClean="0">
                <a:latin typeface="Helvetica" pitchFamily="26" charset="0"/>
              </a:rPr>
              <a:t>Clifford A. Shaffer, Yang Cao; Virginia Tech</a:t>
            </a:r>
          </a:p>
          <a:p>
            <a:r>
              <a:rPr lang="en-US" b="1" dirty="0" err="1" smtClean="0"/>
              <a:t>Nihan</a:t>
            </a:r>
            <a:r>
              <a:rPr lang="en-US" b="1" dirty="0" smtClean="0"/>
              <a:t> </a:t>
            </a:r>
            <a:r>
              <a:rPr lang="en-US" b="1" dirty="0" err="1" smtClean="0"/>
              <a:t>Kesim</a:t>
            </a:r>
            <a:r>
              <a:rPr lang="en-US" b="1" dirty="0" smtClean="0"/>
              <a:t> </a:t>
            </a:r>
            <a:r>
              <a:rPr lang="tr-TR" b="1" dirty="0" smtClean="0"/>
              <a:t>Ç</a:t>
            </a:r>
            <a:r>
              <a:rPr lang="en-US" b="1" dirty="0" err="1" smtClean="0"/>
              <a:t>i</a:t>
            </a:r>
            <a:r>
              <a:rPr lang="tr-TR" b="1" dirty="0" smtClean="0"/>
              <a:t>ç</a:t>
            </a:r>
            <a:r>
              <a:rPr lang="en-US" b="1" dirty="0" err="1" smtClean="0"/>
              <a:t>ekli</a:t>
            </a:r>
            <a:r>
              <a:rPr lang="en-US" b="1" dirty="0" smtClean="0"/>
              <a:t>, </a:t>
            </a:r>
            <a:r>
              <a:rPr lang="en-US" dirty="0" smtClean="0"/>
              <a:t>Department of Computer Engineering, Middle East Technical University</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026"/>
          <p:cNvSpPr>
            <a:spLocks noGrp="1" noChangeArrowheads="1"/>
          </p:cNvSpPr>
          <p:nvPr>
            <p:ph type="title"/>
          </p:nvPr>
        </p:nvSpPr>
        <p:spPr/>
        <p:txBody>
          <a:bodyPr/>
          <a:lstStyle/>
          <a:p>
            <a:endParaRPr lang="en-US" dirty="0"/>
          </a:p>
        </p:txBody>
      </p:sp>
      <p:sp>
        <p:nvSpPr>
          <p:cNvPr id="109571" name="Rectangle 1027"/>
          <p:cNvSpPr>
            <a:spLocks noGrp="1" noChangeArrowheads="1"/>
          </p:cNvSpPr>
          <p:nvPr>
            <p:ph type="body" idx="1"/>
          </p:nvPr>
        </p:nvSpPr>
        <p:spPr/>
        <p:txBody>
          <a:bodyPr/>
          <a:lstStyle/>
          <a:p>
            <a:pPr>
              <a:buFontTx/>
              <a:buNone/>
            </a:pPr>
            <a:r>
              <a:rPr lang="en-US">
                <a:solidFill>
                  <a:srgbClr val="FF0000"/>
                </a:solidFill>
              </a:rPr>
              <a:t>Clever</a:t>
            </a:r>
            <a:r>
              <a:rPr lang="en-US"/>
              <a:t> ways to organize information in order to enable </a:t>
            </a:r>
            <a:r>
              <a:rPr lang="en-US">
                <a:solidFill>
                  <a:srgbClr val="FF0000"/>
                </a:solidFill>
              </a:rPr>
              <a:t>efficient</a:t>
            </a:r>
            <a:r>
              <a:rPr lang="en-US"/>
              <a:t> computation</a:t>
            </a:r>
          </a:p>
          <a:p>
            <a:pPr lvl="1">
              <a:buFontTx/>
              <a:buNone/>
            </a:pPr>
            <a:endParaRPr lang="en-US"/>
          </a:p>
          <a:p>
            <a:pPr lvl="1"/>
            <a:r>
              <a:rPr lang="en-US"/>
              <a:t>What do we mean by clever?</a:t>
            </a:r>
          </a:p>
          <a:p>
            <a:pPr lvl="1">
              <a:buFontTx/>
              <a:buNone/>
            </a:pPr>
            <a:endParaRPr lang="en-US"/>
          </a:p>
          <a:p>
            <a:pPr lvl="1">
              <a:buFontTx/>
              <a:buNone/>
            </a:pPr>
            <a:endParaRPr lang="en-US"/>
          </a:p>
          <a:p>
            <a:pPr lvl="1"/>
            <a:r>
              <a:rPr lang="en-US"/>
              <a:t>What do we mean by efficient?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026"/>
          <p:cNvSpPr>
            <a:spLocks noGrp="1" noChangeArrowheads="1"/>
          </p:cNvSpPr>
          <p:nvPr>
            <p:ph type="title"/>
          </p:nvPr>
        </p:nvSpPr>
        <p:spPr/>
        <p:txBody>
          <a:bodyPr/>
          <a:lstStyle/>
          <a:p>
            <a:r>
              <a:rPr lang="en-US"/>
              <a:t>Clever?   Efficient?</a:t>
            </a:r>
          </a:p>
        </p:txBody>
      </p:sp>
      <p:sp>
        <p:nvSpPr>
          <p:cNvPr id="116739" name="Rectangle 1027"/>
          <p:cNvSpPr>
            <a:spLocks noGrp="1" noChangeArrowheads="1"/>
          </p:cNvSpPr>
          <p:nvPr>
            <p:ph type="body" idx="1"/>
          </p:nvPr>
        </p:nvSpPr>
        <p:spPr>
          <a:xfrm>
            <a:off x="990600" y="1828800"/>
            <a:ext cx="3352800" cy="3657600"/>
          </a:xfrm>
          <a:ln w="25400">
            <a:solidFill>
              <a:srgbClr val="FF0000"/>
            </a:solidFill>
          </a:ln>
        </p:spPr>
        <p:txBody>
          <a:bodyPr>
            <a:normAutofit fontScale="92500" lnSpcReduction="20000"/>
          </a:bodyPr>
          <a:lstStyle/>
          <a:p>
            <a:pPr>
              <a:buFontTx/>
              <a:buNone/>
            </a:pPr>
            <a:r>
              <a:rPr lang="en-US"/>
              <a:t>Lists, Stacks, Queues</a:t>
            </a:r>
          </a:p>
          <a:p>
            <a:pPr>
              <a:buFontTx/>
              <a:buNone/>
            </a:pPr>
            <a:r>
              <a:rPr lang="en-US"/>
              <a:t>Heaps</a:t>
            </a:r>
          </a:p>
          <a:p>
            <a:pPr>
              <a:buFontTx/>
              <a:buNone/>
            </a:pPr>
            <a:r>
              <a:rPr lang="en-US"/>
              <a:t>Binary Search Trees</a:t>
            </a:r>
          </a:p>
          <a:p>
            <a:pPr>
              <a:buFontTx/>
              <a:buNone/>
            </a:pPr>
            <a:r>
              <a:rPr lang="en-US"/>
              <a:t>AVL Trees</a:t>
            </a:r>
          </a:p>
          <a:p>
            <a:pPr>
              <a:buFontTx/>
              <a:buNone/>
            </a:pPr>
            <a:r>
              <a:rPr lang="en-US"/>
              <a:t>Hash Tables</a:t>
            </a:r>
          </a:p>
          <a:p>
            <a:pPr>
              <a:buFontTx/>
              <a:buNone/>
            </a:pPr>
            <a:r>
              <a:rPr lang="en-US"/>
              <a:t>Graphs</a:t>
            </a:r>
          </a:p>
          <a:p>
            <a:pPr>
              <a:buFontTx/>
              <a:buNone/>
            </a:pPr>
            <a:r>
              <a:rPr lang="en-US"/>
              <a:t>Disjoint Sets</a:t>
            </a:r>
          </a:p>
        </p:txBody>
      </p:sp>
      <p:sp>
        <p:nvSpPr>
          <p:cNvPr id="116740" name="Text Box 1028"/>
          <p:cNvSpPr txBox="1">
            <a:spLocks noChangeArrowheads="1"/>
          </p:cNvSpPr>
          <p:nvPr/>
        </p:nvSpPr>
        <p:spPr bwMode="auto">
          <a:xfrm>
            <a:off x="5029200" y="1752600"/>
            <a:ext cx="3200400" cy="3751263"/>
          </a:xfrm>
          <a:prstGeom prst="rect">
            <a:avLst/>
          </a:prstGeom>
          <a:noFill/>
          <a:ln w="25400">
            <a:solidFill>
              <a:srgbClr val="339933"/>
            </a:solidFill>
            <a:miter lim="800000"/>
            <a:headEnd/>
            <a:tailEnd/>
          </a:ln>
          <a:effectLst/>
        </p:spPr>
        <p:txBody>
          <a:bodyPr>
            <a:spAutoFit/>
          </a:bodyPr>
          <a:lstStyle/>
          <a:p>
            <a:pPr>
              <a:spcBef>
                <a:spcPct val="50000"/>
              </a:spcBef>
            </a:pPr>
            <a:r>
              <a:rPr lang="en-US" sz="2800"/>
              <a:t>Insert</a:t>
            </a:r>
          </a:p>
          <a:p>
            <a:pPr>
              <a:spcBef>
                <a:spcPct val="50000"/>
              </a:spcBef>
            </a:pPr>
            <a:r>
              <a:rPr lang="en-US" sz="2800"/>
              <a:t>Delete</a:t>
            </a:r>
          </a:p>
          <a:p>
            <a:pPr>
              <a:spcBef>
                <a:spcPct val="50000"/>
              </a:spcBef>
            </a:pPr>
            <a:r>
              <a:rPr lang="en-US" sz="2800"/>
              <a:t>Find</a:t>
            </a:r>
          </a:p>
          <a:p>
            <a:pPr>
              <a:spcBef>
                <a:spcPct val="50000"/>
              </a:spcBef>
            </a:pPr>
            <a:r>
              <a:rPr lang="en-US" sz="2800"/>
              <a:t>Merge</a:t>
            </a:r>
          </a:p>
          <a:p>
            <a:pPr>
              <a:spcBef>
                <a:spcPct val="50000"/>
              </a:spcBef>
            </a:pPr>
            <a:r>
              <a:rPr lang="en-US" sz="2800"/>
              <a:t>Shortest Paths</a:t>
            </a:r>
          </a:p>
          <a:p>
            <a:pPr>
              <a:spcBef>
                <a:spcPct val="50000"/>
              </a:spcBef>
            </a:pPr>
            <a:r>
              <a:rPr lang="en-US" sz="2800"/>
              <a:t>Union</a:t>
            </a:r>
          </a:p>
        </p:txBody>
      </p:sp>
      <p:sp>
        <p:nvSpPr>
          <p:cNvPr id="116741" name="Text Box 1029"/>
          <p:cNvSpPr txBox="1">
            <a:spLocks noChangeArrowheads="1"/>
          </p:cNvSpPr>
          <p:nvPr/>
        </p:nvSpPr>
        <p:spPr bwMode="auto">
          <a:xfrm>
            <a:off x="1600200" y="5638800"/>
            <a:ext cx="2122488" cy="457200"/>
          </a:xfrm>
          <a:prstGeom prst="rect">
            <a:avLst/>
          </a:prstGeom>
          <a:noFill/>
          <a:ln w="9525">
            <a:noFill/>
            <a:miter lim="800000"/>
            <a:headEnd/>
            <a:tailEnd/>
          </a:ln>
          <a:effectLst/>
        </p:spPr>
        <p:txBody>
          <a:bodyPr wrap="none">
            <a:spAutoFit/>
          </a:bodyPr>
          <a:lstStyle/>
          <a:p>
            <a:r>
              <a:rPr lang="en-US" i="1">
                <a:solidFill>
                  <a:srgbClr val="FF0000"/>
                </a:solidFill>
              </a:rPr>
              <a:t>Data Structures</a:t>
            </a:r>
          </a:p>
        </p:txBody>
      </p:sp>
      <p:sp>
        <p:nvSpPr>
          <p:cNvPr id="116742" name="Text Box 1030"/>
          <p:cNvSpPr txBox="1">
            <a:spLocks noChangeArrowheads="1"/>
          </p:cNvSpPr>
          <p:nvPr/>
        </p:nvSpPr>
        <p:spPr bwMode="auto">
          <a:xfrm>
            <a:off x="5867400" y="5638800"/>
            <a:ext cx="1538288" cy="457200"/>
          </a:xfrm>
          <a:prstGeom prst="rect">
            <a:avLst/>
          </a:prstGeom>
          <a:noFill/>
          <a:ln w="9525">
            <a:noFill/>
            <a:miter lim="800000"/>
            <a:headEnd/>
            <a:tailEnd/>
          </a:ln>
          <a:effectLst/>
        </p:spPr>
        <p:txBody>
          <a:bodyPr wrap="none">
            <a:spAutoFit/>
          </a:bodyPr>
          <a:lstStyle/>
          <a:p>
            <a:r>
              <a:rPr lang="en-US" i="1">
                <a:solidFill>
                  <a:srgbClr val="339933"/>
                </a:solidFill>
              </a:rPr>
              <a:t>Algorithms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5613" y="365125"/>
            <a:ext cx="8226425" cy="914400"/>
          </a:xfrm>
        </p:spPr>
        <p:txBody>
          <a:bodyPr/>
          <a:lstStyle/>
          <a:p>
            <a:pPr eaLnBrk="1" hangingPunct="1"/>
            <a:r>
              <a:rPr lang="en-US" smtClean="0">
                <a:latin typeface="Helvetica" pitchFamily="26" charset="0"/>
              </a:rPr>
              <a:t>The Need for Data Structures</a:t>
            </a:r>
          </a:p>
        </p:txBody>
      </p:sp>
      <p:sp>
        <p:nvSpPr>
          <p:cNvPr id="4099" name="Rectangle 3"/>
          <p:cNvSpPr>
            <a:spLocks noGrp="1" noChangeArrowheads="1"/>
          </p:cNvSpPr>
          <p:nvPr>
            <p:ph type="body" idx="1"/>
          </p:nvPr>
        </p:nvSpPr>
        <p:spPr>
          <a:xfrm>
            <a:off x="455613" y="1600200"/>
            <a:ext cx="8226425" cy="4572000"/>
          </a:xfrm>
        </p:spPr>
        <p:txBody>
          <a:bodyPr/>
          <a:lstStyle/>
          <a:p>
            <a:pPr eaLnBrk="1" hangingPunct="1">
              <a:buFontTx/>
              <a:buNone/>
            </a:pPr>
            <a:r>
              <a:rPr lang="en-US" smtClean="0">
                <a:latin typeface="Helvetica" pitchFamily="26" charset="0"/>
              </a:rPr>
              <a:t>Data structures organize data</a:t>
            </a:r>
          </a:p>
          <a:p>
            <a:pPr eaLnBrk="1" hangingPunct="1">
              <a:buFontTx/>
              <a:buNone/>
            </a:pPr>
            <a:r>
              <a:rPr lang="en-US" smtClean="0">
                <a:latin typeface="Helvetica" pitchFamily="26" charset="0"/>
                <a:sym typeface="Symbol" pitchFamily="26" charset="2"/>
              </a:rPr>
              <a:t>		 </a:t>
            </a:r>
            <a:r>
              <a:rPr lang="en-US" smtClean="0">
                <a:latin typeface="Helvetica" pitchFamily="26" charset="0"/>
              </a:rPr>
              <a:t>more efficient programs.</a:t>
            </a:r>
          </a:p>
          <a:p>
            <a:pPr eaLnBrk="1" hangingPunct="1">
              <a:buFontTx/>
              <a:buNone/>
            </a:pPr>
            <a:r>
              <a:rPr lang="en-US" smtClean="0">
                <a:latin typeface="Helvetica" pitchFamily="26" charset="0"/>
              </a:rPr>
              <a:t>More powerful computers</a:t>
            </a:r>
          </a:p>
          <a:p>
            <a:pPr eaLnBrk="1" hangingPunct="1">
              <a:buFontTx/>
              <a:buNone/>
            </a:pPr>
            <a:r>
              <a:rPr lang="en-US" smtClean="0">
                <a:latin typeface="Helvetica" pitchFamily="26" charset="0"/>
              </a:rPr>
              <a:t>		</a:t>
            </a:r>
            <a:r>
              <a:rPr lang="en-US" smtClean="0">
                <a:latin typeface="Helvetica" pitchFamily="26" charset="0"/>
                <a:sym typeface="Symbol" pitchFamily="26" charset="2"/>
              </a:rPr>
              <a:t> </a:t>
            </a:r>
            <a:r>
              <a:rPr lang="en-US" smtClean="0">
                <a:latin typeface="Helvetica" pitchFamily="26" charset="0"/>
              </a:rPr>
              <a:t>more complex applications.</a:t>
            </a:r>
          </a:p>
          <a:p>
            <a:pPr eaLnBrk="1" hangingPunct="1">
              <a:buFontTx/>
              <a:buNone/>
            </a:pPr>
            <a:r>
              <a:rPr lang="en-US" smtClean="0">
                <a:latin typeface="Helvetica" pitchFamily="26" charset="0"/>
              </a:rPr>
              <a:t>More complex applications demand more calculations.</a:t>
            </a:r>
          </a:p>
          <a:p>
            <a:pPr eaLnBrk="1" hangingPunct="1">
              <a:buFontTx/>
              <a:buNone/>
            </a:pPr>
            <a:r>
              <a:rPr lang="en-US" smtClean="0">
                <a:latin typeface="Helvetica" pitchFamily="26" charset="0"/>
              </a:rPr>
              <a:t>Complex computing tasks are unlike our everyday experience.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5613" y="365125"/>
            <a:ext cx="8226425" cy="914400"/>
          </a:xfrm>
        </p:spPr>
        <p:txBody>
          <a:bodyPr/>
          <a:lstStyle/>
          <a:p>
            <a:pPr eaLnBrk="1" hangingPunct="1"/>
            <a:r>
              <a:rPr lang="en-US" smtClean="0">
                <a:latin typeface="Helvetica" pitchFamily="26" charset="0"/>
              </a:rPr>
              <a:t>Organizing Data</a:t>
            </a:r>
          </a:p>
        </p:txBody>
      </p:sp>
      <p:sp>
        <p:nvSpPr>
          <p:cNvPr id="5123" name="Rectangle 3"/>
          <p:cNvSpPr>
            <a:spLocks noGrp="1" noChangeArrowheads="1"/>
          </p:cNvSpPr>
          <p:nvPr>
            <p:ph type="body" idx="1"/>
          </p:nvPr>
        </p:nvSpPr>
        <p:spPr>
          <a:xfrm>
            <a:off x="455613" y="1598613"/>
            <a:ext cx="8226425" cy="4570412"/>
          </a:xfrm>
        </p:spPr>
        <p:txBody>
          <a:bodyPr/>
          <a:lstStyle/>
          <a:p>
            <a:pPr eaLnBrk="1" hangingPunct="1">
              <a:buFontTx/>
              <a:buNone/>
            </a:pPr>
            <a:r>
              <a:rPr lang="en-US" smtClean="0">
                <a:latin typeface="Helvetica" pitchFamily="26" charset="0"/>
              </a:rPr>
              <a:t>Any organization for a collection of records can be searched, processed in any order, or modified.</a:t>
            </a:r>
          </a:p>
          <a:p>
            <a:pPr eaLnBrk="1" hangingPunct="1">
              <a:buFontTx/>
              <a:buNone/>
            </a:pPr>
            <a:r>
              <a:rPr lang="en-US" smtClean="0">
                <a:latin typeface="Helvetica" pitchFamily="26" charset="0"/>
              </a:rPr>
              <a:t>The choice of data structure and algorithm can make the difference between a program running in a few seconds or many days.</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5613" y="365125"/>
            <a:ext cx="8226425" cy="914400"/>
          </a:xfrm>
        </p:spPr>
        <p:txBody>
          <a:bodyPr/>
          <a:lstStyle/>
          <a:p>
            <a:pPr eaLnBrk="1" hangingPunct="1"/>
            <a:r>
              <a:rPr lang="en-US" smtClean="0">
                <a:latin typeface="Helvetica" pitchFamily="26" charset="0"/>
              </a:rPr>
              <a:t>Efficiency</a:t>
            </a:r>
          </a:p>
        </p:txBody>
      </p:sp>
      <p:sp>
        <p:nvSpPr>
          <p:cNvPr id="6147" name="Rectangle 3"/>
          <p:cNvSpPr>
            <a:spLocks noGrp="1" noChangeArrowheads="1"/>
          </p:cNvSpPr>
          <p:nvPr>
            <p:ph type="body" idx="1"/>
          </p:nvPr>
        </p:nvSpPr>
        <p:spPr>
          <a:xfrm>
            <a:off x="455613" y="1598613"/>
            <a:ext cx="8226425" cy="4570412"/>
          </a:xfrm>
        </p:spPr>
        <p:txBody>
          <a:bodyPr/>
          <a:lstStyle/>
          <a:p>
            <a:pPr eaLnBrk="1" hangingPunct="1">
              <a:buFontTx/>
              <a:buNone/>
            </a:pPr>
            <a:r>
              <a:rPr lang="en-US" smtClean="0">
                <a:latin typeface="Helvetica" pitchFamily="26" charset="0"/>
              </a:rPr>
              <a:t>A solution is said to be </a:t>
            </a:r>
            <a:r>
              <a:rPr lang="en-US" u="sng" smtClean="0">
                <a:latin typeface="Helvetica" pitchFamily="26" charset="0"/>
              </a:rPr>
              <a:t>efficient</a:t>
            </a:r>
            <a:r>
              <a:rPr lang="en-US" smtClean="0">
                <a:latin typeface="Helvetica" pitchFamily="26" charset="0"/>
              </a:rPr>
              <a:t> if it solves the problem within its </a:t>
            </a:r>
            <a:r>
              <a:rPr lang="en-US" u="sng" smtClean="0">
                <a:latin typeface="Helvetica" pitchFamily="26" charset="0"/>
              </a:rPr>
              <a:t>resource constraints</a:t>
            </a:r>
            <a:r>
              <a:rPr lang="en-US" smtClean="0">
                <a:latin typeface="Helvetica" pitchFamily="26" charset="0"/>
              </a:rPr>
              <a:t>.</a:t>
            </a:r>
          </a:p>
          <a:p>
            <a:pPr lvl="1" eaLnBrk="1" hangingPunct="1"/>
            <a:r>
              <a:rPr lang="en-US" smtClean="0">
                <a:latin typeface="Helvetica" pitchFamily="26" charset="0"/>
              </a:rPr>
              <a:t>Space</a:t>
            </a:r>
          </a:p>
          <a:p>
            <a:pPr lvl="1" eaLnBrk="1" hangingPunct="1"/>
            <a:r>
              <a:rPr lang="en-US" smtClean="0">
                <a:latin typeface="Helvetica" pitchFamily="26" charset="0"/>
              </a:rPr>
              <a:t>Time</a:t>
            </a:r>
          </a:p>
          <a:p>
            <a:pPr eaLnBrk="1" hangingPunct="1"/>
            <a:r>
              <a:rPr lang="en-US" smtClean="0">
                <a:latin typeface="Helvetica" pitchFamily="26" charset="0"/>
              </a:rPr>
              <a:t>The </a:t>
            </a:r>
            <a:r>
              <a:rPr lang="en-US" u="sng" smtClean="0">
                <a:latin typeface="Helvetica" pitchFamily="26" charset="0"/>
              </a:rPr>
              <a:t>cost</a:t>
            </a:r>
            <a:r>
              <a:rPr lang="en-US" smtClean="0">
                <a:latin typeface="Helvetica" pitchFamily="26" charset="0"/>
              </a:rPr>
              <a:t> of a solution is the amount of resources that the solution consumes.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latin typeface="Arial" charset="0"/>
                <a:cs typeface="Arial" charset="0"/>
              </a:rPr>
              <a:t>Memory usage </a:t>
            </a:r>
            <a:r>
              <a:rPr lang="en-US" altLang="en-US" dirty="0" smtClean="0">
                <a:latin typeface="Arial" charset="0"/>
                <a:cs typeface="Arial" charset="0"/>
              </a:rPr>
              <a:t>versus </a:t>
            </a:r>
            <a:r>
              <a:rPr lang="en-US" altLang="en-US" dirty="0">
                <a:latin typeface="Arial" charset="0"/>
                <a:cs typeface="Arial" charset="0"/>
              </a:rPr>
              <a:t>run times</a:t>
            </a:r>
            <a:endParaRPr lang="en-US" altLang="en-US" dirty="0" smtClean="0">
              <a:latin typeface="Arial" charset="0"/>
              <a:cs typeface="Arial" charset="0"/>
            </a:endParaRPr>
          </a:p>
        </p:txBody>
      </p:sp>
      <p:sp>
        <p:nvSpPr>
          <p:cNvPr id="26627" name="Rectangle 3"/>
          <p:cNvSpPr>
            <a:spLocks noGrp="1" noChangeArrowheads="1"/>
          </p:cNvSpPr>
          <p:nvPr>
            <p:ph type="body" idx="1"/>
          </p:nvPr>
        </p:nvSpPr>
        <p:spPr/>
        <p:txBody>
          <a:bodyPr>
            <a:normAutofit fontScale="92500" lnSpcReduction="10000"/>
          </a:bodyPr>
          <a:lstStyle/>
          <a:p>
            <a:pPr>
              <a:buFont typeface="Arial" charset="0"/>
              <a:buNone/>
            </a:pPr>
            <a:r>
              <a:rPr lang="en-US" altLang="en-US" smtClean="0">
                <a:latin typeface="Arial" charset="0"/>
                <a:cs typeface="Arial" charset="0"/>
              </a:rPr>
              <a:t>	As well as determining run times, we are also interested in memory usage</a:t>
            </a:r>
          </a:p>
          <a:p>
            <a:pPr>
              <a:buFont typeface="Arial" charset="0"/>
              <a:buNone/>
            </a:pPr>
            <a:r>
              <a:rPr lang="en-US" altLang="en-US" smtClean="0">
                <a:latin typeface="Arial" charset="0"/>
                <a:cs typeface="Arial" charset="0"/>
              </a:rPr>
              <a:t>	In general, there is an interesting relationship between memory and time efficiency</a:t>
            </a:r>
          </a:p>
          <a:p>
            <a:pPr>
              <a:buFont typeface="Arial" charset="0"/>
              <a:buNone/>
            </a:pPr>
            <a:endParaRPr lang="en-US" altLang="en-US" smtClean="0">
              <a:latin typeface="Arial" charset="0"/>
              <a:cs typeface="Arial" charset="0"/>
            </a:endParaRPr>
          </a:p>
          <a:p>
            <a:pPr>
              <a:buFont typeface="Arial" charset="0"/>
              <a:buNone/>
            </a:pPr>
            <a:r>
              <a:rPr lang="en-US" altLang="en-US" smtClean="0">
                <a:latin typeface="Arial" charset="0"/>
                <a:cs typeface="Arial" charset="0"/>
              </a:rPr>
              <a:t>	For a data structure/algorithm:</a:t>
            </a:r>
          </a:p>
          <a:p>
            <a:pPr lvl="1"/>
            <a:r>
              <a:rPr lang="en-US" altLang="en-US" smtClean="0">
                <a:latin typeface="Arial" charset="0"/>
                <a:cs typeface="Arial" charset="0"/>
              </a:rPr>
              <a:t>Improving the run time usually</a:t>
            </a:r>
            <a:br>
              <a:rPr lang="en-US" altLang="en-US" smtClean="0">
                <a:latin typeface="Arial" charset="0"/>
                <a:cs typeface="Arial" charset="0"/>
              </a:rPr>
            </a:br>
            <a:r>
              <a:rPr lang="en-US" altLang="en-US" smtClean="0">
                <a:latin typeface="Arial" charset="0"/>
                <a:cs typeface="Arial" charset="0"/>
              </a:rPr>
              <a:t>requires more memory</a:t>
            </a:r>
          </a:p>
          <a:p>
            <a:pPr lvl="1"/>
            <a:r>
              <a:rPr lang="en-US" altLang="en-US" smtClean="0">
                <a:latin typeface="Arial" charset="0"/>
                <a:cs typeface="Arial" charset="0"/>
              </a:rPr>
              <a:t>Reducing the required memory</a:t>
            </a:r>
            <a:br>
              <a:rPr lang="en-US" altLang="en-US" smtClean="0">
                <a:latin typeface="Arial" charset="0"/>
                <a:cs typeface="Arial" charset="0"/>
              </a:rPr>
            </a:br>
            <a:r>
              <a:rPr lang="en-US" altLang="en-US" smtClean="0">
                <a:latin typeface="Arial" charset="0"/>
                <a:cs typeface="Arial" charset="0"/>
              </a:rPr>
              <a:t>usually requires more run time</a:t>
            </a:r>
          </a:p>
        </p:txBody>
      </p:sp>
      <p:pic>
        <p:nvPicPr>
          <p:cNvPr id="26628" name="Picture 4" desc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813" y="3503612"/>
            <a:ext cx="2592387"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6206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a:latin typeface="Arial" charset="0"/>
                <a:cs typeface="Arial" charset="0"/>
              </a:rPr>
              <a:t>Memory </a:t>
            </a:r>
            <a:r>
              <a:rPr lang="en-US" altLang="en-US" dirty="0" smtClean="0">
                <a:latin typeface="Arial" charset="0"/>
                <a:cs typeface="Arial" charset="0"/>
              </a:rPr>
              <a:t>usage versus </a:t>
            </a:r>
            <a:r>
              <a:rPr lang="en-US" altLang="en-US" dirty="0">
                <a:latin typeface="Arial" charset="0"/>
                <a:cs typeface="Arial" charset="0"/>
              </a:rPr>
              <a:t>run times</a:t>
            </a:r>
            <a:endParaRPr lang="en-US" altLang="en-US" dirty="0" smtClean="0">
              <a:latin typeface="Arial" charset="0"/>
              <a:cs typeface="Arial" charset="0"/>
            </a:endParaRPr>
          </a:p>
        </p:txBody>
      </p:sp>
      <p:sp>
        <p:nvSpPr>
          <p:cNvPr id="27651" name="Rectangle 3"/>
          <p:cNvSpPr>
            <a:spLocks noGrp="1" noChangeArrowheads="1"/>
          </p:cNvSpPr>
          <p:nvPr>
            <p:ph type="body" idx="1"/>
          </p:nvPr>
        </p:nvSpPr>
        <p:spPr/>
        <p:txBody>
          <a:bodyPr>
            <a:normAutofit fontScale="92500" lnSpcReduction="10000"/>
          </a:bodyPr>
          <a:lstStyle/>
          <a:p>
            <a:pPr>
              <a:buFont typeface="Arial" charset="0"/>
              <a:buNone/>
            </a:pPr>
            <a:r>
              <a:rPr lang="en-US" altLang="en-US" smtClean="0">
                <a:latin typeface="Arial" charset="0"/>
                <a:cs typeface="Arial" charset="0"/>
              </a:rPr>
              <a:t>	Warning:  programmers often mistake this to suggest that given any solution to a problem, any solution which may be faster must require more memory</a:t>
            </a:r>
          </a:p>
          <a:p>
            <a:pPr>
              <a:buFont typeface="Arial" charset="0"/>
              <a:buNone/>
            </a:pPr>
            <a:endParaRPr lang="en-US" altLang="en-US" smtClean="0">
              <a:latin typeface="Arial" charset="0"/>
              <a:cs typeface="Arial" charset="0"/>
            </a:endParaRPr>
          </a:p>
          <a:p>
            <a:pPr>
              <a:buFont typeface="Arial" charset="0"/>
              <a:buNone/>
            </a:pPr>
            <a:r>
              <a:rPr lang="en-US" altLang="en-US" smtClean="0">
                <a:latin typeface="Arial" charset="0"/>
                <a:cs typeface="Arial" charset="0"/>
              </a:rPr>
              <a:t>	This guideline not true in general:  there may be different data structures and/or algorithms which are both faster and require less memory</a:t>
            </a:r>
          </a:p>
          <a:p>
            <a:pPr lvl="1"/>
            <a:r>
              <a:rPr lang="en-US" altLang="en-US" smtClean="0">
                <a:latin typeface="Arial" charset="0"/>
                <a:cs typeface="Arial" charset="0"/>
              </a:rPr>
              <a:t>This requires thought and research</a:t>
            </a:r>
          </a:p>
        </p:txBody>
      </p:sp>
    </p:spTree>
    <p:extLst>
      <p:ext uri="{BB962C8B-B14F-4D97-AF65-F5344CB8AC3E}">
        <p14:creationId xmlns:p14="http://schemas.microsoft.com/office/powerpoint/2010/main" val="735130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1361</Words>
  <Application>Microsoft Office PowerPoint</Application>
  <PresentationFormat>On-screen Show (4:3)</PresentationFormat>
  <Paragraphs>245</Paragraphs>
  <Slides>28</Slides>
  <Notes>13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intro</vt:lpstr>
      <vt:lpstr>about</vt:lpstr>
      <vt:lpstr>PowerPoint Presentation</vt:lpstr>
      <vt:lpstr>Clever?   Efficient?</vt:lpstr>
      <vt:lpstr>The Need for Data Structures</vt:lpstr>
      <vt:lpstr>Organizing Data</vt:lpstr>
      <vt:lpstr>Efficiency</vt:lpstr>
      <vt:lpstr>Memory usage versus run times</vt:lpstr>
      <vt:lpstr>Memory usage versus run times</vt:lpstr>
      <vt:lpstr>Selecting a Data Structure</vt:lpstr>
      <vt:lpstr>Some Questions to Ask</vt:lpstr>
      <vt:lpstr>Costs and Benefits</vt:lpstr>
      <vt:lpstr>Costs and Benefits (cont)</vt:lpstr>
      <vt:lpstr>Asymptotic Complexity</vt:lpstr>
      <vt:lpstr>C/C++      Data Structures</vt:lpstr>
      <vt:lpstr>ALGORITHM </vt:lpstr>
      <vt:lpstr>Correct Algorithm</vt:lpstr>
      <vt:lpstr>Abstraction</vt:lpstr>
      <vt:lpstr>Levels of Abstraction</vt:lpstr>
      <vt:lpstr>Computational Abstractions </vt:lpstr>
      <vt:lpstr>Software Development </vt:lpstr>
      <vt:lpstr>PowerPoint Presentation</vt:lpstr>
      <vt:lpstr> Algorithm Components </vt:lpstr>
      <vt:lpstr>First Example: Queue ADT</vt:lpstr>
      <vt:lpstr>Applications of the Q</vt:lpstr>
      <vt:lpstr>Linked List Q Data Structure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title>
  <dc:creator>User</dc:creator>
  <cp:lastModifiedBy>User</cp:lastModifiedBy>
  <cp:revision>2</cp:revision>
  <dcterms:modified xsi:type="dcterms:W3CDTF">2017-04-27T19:55:18Z</dcterms:modified>
</cp:coreProperties>
</file>